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6" r:id="rId4"/>
  </p:sldMasterIdLst>
  <p:notesMasterIdLst>
    <p:notesMasterId r:id="rId57"/>
  </p:notesMasterIdLst>
  <p:sldIdLst>
    <p:sldId id="307" r:id="rId5"/>
    <p:sldId id="308" r:id="rId6"/>
    <p:sldId id="311" r:id="rId7"/>
    <p:sldId id="312" r:id="rId8"/>
    <p:sldId id="313" r:id="rId9"/>
    <p:sldId id="314" r:id="rId10"/>
    <p:sldId id="315" r:id="rId11"/>
    <p:sldId id="316" r:id="rId12"/>
    <p:sldId id="317" r:id="rId13"/>
    <p:sldId id="318" r:id="rId14"/>
    <p:sldId id="319" r:id="rId15"/>
    <p:sldId id="320" r:id="rId16"/>
    <p:sldId id="321" r:id="rId17"/>
    <p:sldId id="322" r:id="rId18"/>
    <p:sldId id="323" r:id="rId19"/>
    <p:sldId id="324" r:id="rId20"/>
    <p:sldId id="325" r:id="rId21"/>
    <p:sldId id="326" r:id="rId22"/>
    <p:sldId id="327" r:id="rId23"/>
    <p:sldId id="328" r:id="rId24"/>
    <p:sldId id="329" r:id="rId25"/>
    <p:sldId id="330" r:id="rId26"/>
    <p:sldId id="331" r:id="rId27"/>
    <p:sldId id="332" r:id="rId28"/>
    <p:sldId id="333" r:id="rId29"/>
    <p:sldId id="334" r:id="rId30"/>
    <p:sldId id="335" r:id="rId31"/>
    <p:sldId id="336" r:id="rId32"/>
    <p:sldId id="337" r:id="rId33"/>
    <p:sldId id="338" r:id="rId34"/>
    <p:sldId id="339" r:id="rId35"/>
    <p:sldId id="340" r:id="rId36"/>
    <p:sldId id="341" r:id="rId37"/>
    <p:sldId id="342" r:id="rId38"/>
    <p:sldId id="343" r:id="rId39"/>
    <p:sldId id="344" r:id="rId40"/>
    <p:sldId id="345" r:id="rId41"/>
    <p:sldId id="346" r:id="rId42"/>
    <p:sldId id="347" r:id="rId43"/>
    <p:sldId id="348" r:id="rId44"/>
    <p:sldId id="349" r:id="rId45"/>
    <p:sldId id="350" r:id="rId46"/>
    <p:sldId id="351" r:id="rId47"/>
    <p:sldId id="352" r:id="rId48"/>
    <p:sldId id="353" r:id="rId49"/>
    <p:sldId id="354" r:id="rId50"/>
    <p:sldId id="355" r:id="rId51"/>
    <p:sldId id="356" r:id="rId52"/>
    <p:sldId id="357" r:id="rId53"/>
    <p:sldId id="358" r:id="rId54"/>
    <p:sldId id="359" r:id="rId55"/>
    <p:sldId id="360" r:id="rId56"/>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Verdana" pitchFamily="34" charset="0"/>
        <a:ea typeface="+mn-ea"/>
        <a:cs typeface="+mn-cs"/>
      </a:defRPr>
    </a:lvl1pPr>
    <a:lvl2pPr marL="457200" algn="l" rtl="0" eaLnBrk="0" fontAlgn="base" hangingPunct="0">
      <a:spcBef>
        <a:spcPct val="0"/>
      </a:spcBef>
      <a:spcAft>
        <a:spcPct val="0"/>
      </a:spcAft>
      <a:defRPr kern="1200">
        <a:solidFill>
          <a:schemeClr val="tx1"/>
        </a:solidFill>
        <a:latin typeface="Verdana" pitchFamily="34" charset="0"/>
        <a:ea typeface="+mn-ea"/>
        <a:cs typeface="+mn-cs"/>
      </a:defRPr>
    </a:lvl2pPr>
    <a:lvl3pPr marL="914400" algn="l" rtl="0" eaLnBrk="0" fontAlgn="base" hangingPunct="0">
      <a:spcBef>
        <a:spcPct val="0"/>
      </a:spcBef>
      <a:spcAft>
        <a:spcPct val="0"/>
      </a:spcAft>
      <a:defRPr kern="1200">
        <a:solidFill>
          <a:schemeClr val="tx1"/>
        </a:solidFill>
        <a:latin typeface="Verdana" pitchFamily="34" charset="0"/>
        <a:ea typeface="+mn-ea"/>
        <a:cs typeface="+mn-cs"/>
      </a:defRPr>
    </a:lvl3pPr>
    <a:lvl4pPr marL="1371600" algn="l" rtl="0" eaLnBrk="0" fontAlgn="base" hangingPunct="0">
      <a:spcBef>
        <a:spcPct val="0"/>
      </a:spcBef>
      <a:spcAft>
        <a:spcPct val="0"/>
      </a:spcAft>
      <a:defRPr kern="1200">
        <a:solidFill>
          <a:schemeClr val="tx1"/>
        </a:solidFill>
        <a:latin typeface="Verdana" pitchFamily="34" charset="0"/>
        <a:ea typeface="+mn-ea"/>
        <a:cs typeface="+mn-cs"/>
      </a:defRPr>
    </a:lvl4pPr>
    <a:lvl5pPr marL="1828800" algn="l" rtl="0" eaLnBrk="0" fontAlgn="base" hangingPunct="0">
      <a:spcBef>
        <a:spcPct val="0"/>
      </a:spcBef>
      <a:spcAft>
        <a:spcPct val="0"/>
      </a:spcAft>
      <a:defRPr kern="1200">
        <a:solidFill>
          <a:schemeClr val="tx1"/>
        </a:solidFill>
        <a:latin typeface="Verdana" pitchFamily="34" charset="0"/>
        <a:ea typeface="+mn-ea"/>
        <a:cs typeface="+mn-cs"/>
      </a:defRPr>
    </a:lvl5pPr>
    <a:lvl6pPr marL="2286000" algn="l" defTabSz="914400" rtl="0" eaLnBrk="1" latinLnBrk="0" hangingPunct="1">
      <a:defRPr kern="1200">
        <a:solidFill>
          <a:schemeClr val="tx1"/>
        </a:solidFill>
        <a:latin typeface="Verdana" pitchFamily="34" charset="0"/>
        <a:ea typeface="+mn-ea"/>
        <a:cs typeface="+mn-cs"/>
      </a:defRPr>
    </a:lvl6pPr>
    <a:lvl7pPr marL="2743200" algn="l" defTabSz="914400" rtl="0" eaLnBrk="1" latinLnBrk="0" hangingPunct="1">
      <a:defRPr kern="1200">
        <a:solidFill>
          <a:schemeClr val="tx1"/>
        </a:solidFill>
        <a:latin typeface="Verdana" pitchFamily="34" charset="0"/>
        <a:ea typeface="+mn-ea"/>
        <a:cs typeface="+mn-cs"/>
      </a:defRPr>
    </a:lvl7pPr>
    <a:lvl8pPr marL="3200400" algn="l" defTabSz="914400" rtl="0" eaLnBrk="1" latinLnBrk="0" hangingPunct="1">
      <a:defRPr kern="1200">
        <a:solidFill>
          <a:schemeClr val="tx1"/>
        </a:solidFill>
        <a:latin typeface="Verdana" pitchFamily="34" charset="0"/>
        <a:ea typeface="+mn-ea"/>
        <a:cs typeface="+mn-cs"/>
      </a:defRPr>
    </a:lvl8pPr>
    <a:lvl9pPr marL="3657600" algn="l" defTabSz="914400" rtl="0" eaLnBrk="1" latinLnBrk="0" hangingPunct="1">
      <a:defRPr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306" autoAdjust="0"/>
    <p:restoredTop sz="88095" autoAdjust="0"/>
  </p:normalViewPr>
  <p:slideViewPr>
    <p:cSldViewPr>
      <p:cViewPr varScale="1">
        <p:scale>
          <a:sx n="75" d="100"/>
          <a:sy n="75" d="100"/>
        </p:scale>
        <p:origin x="1546" y="43"/>
      </p:cViewPr>
      <p:guideLst>
        <p:guide orient="horz" pos="2160"/>
        <p:guide pos="2880"/>
      </p:guideLst>
    </p:cSldViewPr>
  </p:slideViewPr>
  <p:notesTextViewPr>
    <p:cViewPr>
      <p:scale>
        <a:sx n="100" d="100"/>
        <a:sy n="100" d="100"/>
      </p:scale>
      <p:origin x="0" y="0"/>
    </p:cViewPr>
  </p:notesTextViewPr>
  <p:sorterViewPr>
    <p:cViewPr>
      <p:scale>
        <a:sx n="25" d="100"/>
        <a:sy n="2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61"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673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3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atin typeface="Tahoma" pitchFamily="34" charset="0"/>
              </a:defRPr>
            </a:lvl1pPr>
          </a:lstStyle>
          <a:p>
            <a:pPr>
              <a:defRPr/>
            </a:pPr>
            <a:endParaRPr lang="en-US" dirty="0"/>
          </a:p>
        </p:txBody>
      </p:sp>
      <p:sp>
        <p:nvSpPr>
          <p:cNvPr id="931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11674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674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atin typeface="Tahoma" pitchFamily="34" charset="0"/>
              </a:defRPr>
            </a:lvl1pPr>
          </a:lstStyle>
          <a:p>
            <a:pPr>
              <a:defRPr/>
            </a:pPr>
            <a:endParaRPr lang="en-US" dirty="0"/>
          </a:p>
        </p:txBody>
      </p:sp>
      <p:sp>
        <p:nvSpPr>
          <p:cNvPr id="11674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atin typeface="Tahoma" pitchFamily="34" charset="0"/>
              </a:defRPr>
            </a:lvl1pPr>
          </a:lstStyle>
          <a:p>
            <a:pPr>
              <a:defRPr/>
            </a:pPr>
            <a:fld id="{A191EBD5-A87E-4693-A196-409EED94F4B6}" type="slidenum">
              <a:rPr lang="en-US"/>
              <a:pPr>
                <a:defRPr/>
              </a:pPr>
              <a:t>‹#›</a:t>
            </a:fld>
            <a:endParaRPr lang="en-US" dirty="0"/>
          </a:p>
        </p:txBody>
      </p:sp>
    </p:spTree>
    <p:extLst>
      <p:ext uri="{BB962C8B-B14F-4D97-AF65-F5344CB8AC3E}">
        <p14:creationId xmlns:p14="http://schemas.microsoft.com/office/powerpoint/2010/main" val="305194473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ahoma"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Tahoma"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Tahoma"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Tahoma"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Tahoma"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p:spPr>
        <p:txBody>
          <a:bodyPr/>
          <a:lstStyle/>
          <a:p>
            <a:r>
              <a:rPr lang="en-US" dirty="0"/>
              <a:t>Gain Attention </a:t>
            </a:r>
          </a:p>
        </p:txBody>
      </p:sp>
      <p:sp>
        <p:nvSpPr>
          <p:cNvPr id="94212" name="Slide Number Placeholder 3"/>
          <p:cNvSpPr>
            <a:spLocks noGrp="1"/>
          </p:cNvSpPr>
          <p:nvPr>
            <p:ph type="sldNum" sz="quarter" idx="5"/>
          </p:nvPr>
        </p:nvSpPr>
        <p:spPr>
          <a:noFill/>
        </p:spPr>
        <p:txBody>
          <a:bodyPr/>
          <a:lstStyle/>
          <a:p>
            <a:fld id="{F02DD515-EEAC-4D7D-B2DA-C9CC3E8B6A6D}" type="slidenum">
              <a:rPr lang="en-US" smtClean="0"/>
              <a:pPr/>
              <a:t>1</a:t>
            </a:fld>
            <a:endParaRPr lang="en-US" dirty="0"/>
          </a:p>
        </p:txBody>
      </p:sp>
    </p:spTree>
    <p:extLst>
      <p:ext uri="{BB962C8B-B14F-4D97-AF65-F5344CB8AC3E}">
        <p14:creationId xmlns:p14="http://schemas.microsoft.com/office/powerpoint/2010/main" val="26031304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4" name="Picture 2" descr="ctclogo"/>
          <p:cNvPicPr>
            <a:picLocks noChangeAspect="1" noChangeArrowheads="1"/>
          </p:cNvPicPr>
          <p:nvPr userDrawn="1"/>
        </p:nvPicPr>
        <p:blipFill>
          <a:blip r:embed="rId2" cstate="print"/>
          <a:srcRect/>
          <a:stretch>
            <a:fillRect/>
          </a:stretch>
        </p:blipFill>
        <p:spPr bwMode="auto">
          <a:xfrm>
            <a:off x="0" y="0"/>
            <a:ext cx="1676400" cy="1524000"/>
          </a:xfrm>
          <a:prstGeom prst="rect">
            <a:avLst/>
          </a:prstGeom>
          <a:noFill/>
          <a:ln w="9525">
            <a:noFill/>
            <a:miter lim="800000"/>
            <a:headEnd/>
            <a:tailEnd/>
          </a:ln>
        </p:spPr>
      </p:pic>
      <p:cxnSp>
        <p:nvCxnSpPr>
          <p:cNvPr id="5" name="Straight Connector 4"/>
          <p:cNvCxnSpPr/>
          <p:nvPr userDrawn="1"/>
        </p:nvCxnSpPr>
        <p:spPr>
          <a:xfrm>
            <a:off x="152400" y="1600200"/>
            <a:ext cx="8763000" cy="1588"/>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Title Placeholder 1"/>
          <p:cNvSpPr>
            <a:spLocks noGrp="1"/>
          </p:cNvSpPr>
          <p:nvPr>
            <p:ph type="title"/>
          </p:nvPr>
        </p:nvSpPr>
        <p:spPr>
          <a:xfrm>
            <a:off x="2133600" y="274638"/>
            <a:ext cx="6553200" cy="1143000"/>
          </a:xfrm>
          <a:prstGeom prst="rect">
            <a:avLst/>
          </a:prstGeom>
        </p:spPr>
        <p:txBody>
          <a:bodyPr rtlCol="0">
            <a:normAutofit/>
          </a:bodyPr>
          <a:lstStyle/>
          <a:p>
            <a:r>
              <a:rPr lang="en-US" dirty="0"/>
              <a:t>Click to edit Master title style</a:t>
            </a:r>
          </a:p>
        </p:txBody>
      </p:sp>
      <p:sp>
        <p:nvSpPr>
          <p:cNvPr id="13" name="Content Placeholder 2"/>
          <p:cNvSpPr>
            <a:spLocks noGrp="1"/>
          </p:cNvSpPr>
          <p:nvPr>
            <p:ph idx="1"/>
          </p:nvPr>
        </p:nvSpPr>
        <p:spPr>
          <a:xfrm>
            <a:off x="457200" y="1676400"/>
            <a:ext cx="8229600" cy="4525963"/>
          </a:xfrm>
        </p:spPr>
        <p:txBody>
          <a:bodyPr>
            <a:normAutofit/>
          </a:bodyPr>
          <a:lstStyle>
            <a:lvl1pPr>
              <a:defRPr sz="3200">
                <a:latin typeface="Arial" pitchFamily="34" charset="0"/>
                <a:cs typeface="Arial" pitchFamily="34" charset="0"/>
              </a:defRPr>
            </a:lvl1pPr>
            <a:lvl2pPr>
              <a:defRPr sz="3200">
                <a:latin typeface="Arial" pitchFamily="34" charset="0"/>
                <a:cs typeface="Arial" pitchFamily="34" charset="0"/>
              </a:defRPr>
            </a:lvl2pPr>
            <a:lvl3pPr>
              <a:defRPr sz="3200">
                <a:latin typeface="Arial" pitchFamily="34" charset="0"/>
                <a:cs typeface="Arial" pitchFamily="34" charset="0"/>
              </a:defRPr>
            </a:lvl3pPr>
            <a:lvl4pPr>
              <a:defRPr sz="3200">
                <a:latin typeface="Arial" pitchFamily="34" charset="0"/>
                <a:cs typeface="Arial" pitchFamily="34" charset="0"/>
              </a:defRPr>
            </a:lvl4pPr>
            <a:lvl5pPr>
              <a:defRPr sz="3200">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Date Placeholder 3"/>
          <p:cNvSpPr>
            <a:spLocks noGrp="1"/>
          </p:cNvSpPr>
          <p:nvPr>
            <p:ph type="dt" sz="half" idx="10"/>
          </p:nvPr>
        </p:nvSpPr>
        <p:spPr/>
        <p:txBody>
          <a:bodyPr/>
          <a:lstStyle>
            <a:lvl1pPr>
              <a:defRPr/>
            </a:lvl1pPr>
          </a:lstStyle>
          <a:p>
            <a:pPr>
              <a:defRPr/>
            </a:pPr>
            <a:endParaRPr lang="en-US" dirty="0"/>
          </a:p>
        </p:txBody>
      </p:sp>
      <p:sp>
        <p:nvSpPr>
          <p:cNvPr id="7"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F4E43AAA-F4EE-49AF-BC77-A6BA378C5A5B}" type="slidenum">
              <a:rPr lang="en-US"/>
              <a:pPr>
                <a:defRPr/>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305C6C6E-2880-4BA3-AF29-749510A563F8}" type="slidenum">
              <a:rPr lang="en-US"/>
              <a:pPr>
                <a:defRPr/>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EDF9EE67-1043-47CF-9584-C84B92A35C51}" type="slidenum">
              <a:rPr lang="en-US"/>
              <a:pPr>
                <a:defRPr/>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BE48C441-459F-4A1E-B644-1C4D10F65152}" type="slidenum">
              <a:rPr lang="en-US"/>
              <a:pPr>
                <a:defRPr/>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endParaRPr lang="en-US" dirty="0"/>
          </a:p>
        </p:txBody>
      </p:sp>
      <p:sp>
        <p:nvSpPr>
          <p:cNvPr id="5" name="Footer Placeholder 4"/>
          <p:cNvSpPr>
            <a:spLocks noGrp="1"/>
          </p:cNvSpPr>
          <p:nvPr>
            <p:ph type="ftr" sz="quarter" idx="11"/>
          </p:nvPr>
        </p:nvSpPr>
        <p:spPr/>
        <p:txBody>
          <a:bodyPr/>
          <a:lstStyle>
            <a:lvl1pPr>
              <a:defRPr/>
            </a:lvl1pPr>
          </a:lstStyle>
          <a:p>
            <a:pPr>
              <a:defRPr/>
            </a:pPr>
            <a:endParaRPr lang="en-US" dirty="0"/>
          </a:p>
        </p:txBody>
      </p:sp>
      <p:sp>
        <p:nvSpPr>
          <p:cNvPr id="6" name="Slide Number Placeholder 5"/>
          <p:cNvSpPr>
            <a:spLocks noGrp="1"/>
          </p:cNvSpPr>
          <p:nvPr>
            <p:ph type="sldNum" sz="quarter" idx="12"/>
          </p:nvPr>
        </p:nvSpPr>
        <p:spPr/>
        <p:txBody>
          <a:bodyPr/>
          <a:lstStyle>
            <a:lvl1pPr>
              <a:defRPr/>
            </a:lvl1pPr>
          </a:lstStyle>
          <a:p>
            <a:pPr>
              <a:defRPr/>
            </a:pPr>
            <a:fld id="{5CD4B01B-EED3-4920-A7FE-053872226855}" type="slidenum">
              <a:rPr lang="en-US"/>
              <a:pPr>
                <a:defRPr/>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36210295-BCF8-44AC-8C04-3DFCD757D007}"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endParaRPr lang="en-US" dirty="0"/>
          </a:p>
        </p:txBody>
      </p:sp>
      <p:sp>
        <p:nvSpPr>
          <p:cNvPr id="8" name="Footer Placeholder 4"/>
          <p:cNvSpPr>
            <a:spLocks noGrp="1"/>
          </p:cNvSpPr>
          <p:nvPr>
            <p:ph type="ftr" sz="quarter" idx="11"/>
          </p:nvPr>
        </p:nvSpPr>
        <p:spPr/>
        <p:txBody>
          <a:bodyPr/>
          <a:lstStyle>
            <a:lvl1pPr>
              <a:defRPr/>
            </a:lvl1pPr>
          </a:lstStyle>
          <a:p>
            <a:pPr>
              <a:defRPr/>
            </a:pPr>
            <a:endParaRPr lang="en-US" dirty="0"/>
          </a:p>
        </p:txBody>
      </p:sp>
      <p:sp>
        <p:nvSpPr>
          <p:cNvPr id="9" name="Slide Number Placeholder 5"/>
          <p:cNvSpPr>
            <a:spLocks noGrp="1"/>
          </p:cNvSpPr>
          <p:nvPr>
            <p:ph type="sldNum" sz="quarter" idx="12"/>
          </p:nvPr>
        </p:nvSpPr>
        <p:spPr/>
        <p:txBody>
          <a:bodyPr/>
          <a:lstStyle>
            <a:lvl1pPr>
              <a:defRPr/>
            </a:lvl1pPr>
          </a:lstStyle>
          <a:p>
            <a:pPr>
              <a:defRPr/>
            </a:pPr>
            <a:fld id="{4DB59A12-B371-4802-AA7D-EE527FDAB29A}" type="slidenum">
              <a:rPr lang="en-US"/>
              <a:pPr>
                <a:defRPr/>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endParaRPr lang="en-US" dirty="0"/>
          </a:p>
        </p:txBody>
      </p:sp>
      <p:sp>
        <p:nvSpPr>
          <p:cNvPr id="4" name="Footer Placeholder 4"/>
          <p:cNvSpPr>
            <a:spLocks noGrp="1"/>
          </p:cNvSpPr>
          <p:nvPr>
            <p:ph type="ftr" sz="quarter" idx="11"/>
          </p:nvPr>
        </p:nvSpPr>
        <p:spPr/>
        <p:txBody>
          <a:bodyPr/>
          <a:lstStyle>
            <a:lvl1pPr>
              <a:defRPr/>
            </a:lvl1pPr>
          </a:lstStyle>
          <a:p>
            <a:pPr>
              <a:defRPr/>
            </a:pPr>
            <a:endParaRPr lang="en-US" dirty="0"/>
          </a:p>
        </p:txBody>
      </p:sp>
      <p:sp>
        <p:nvSpPr>
          <p:cNvPr id="5" name="Slide Number Placeholder 5"/>
          <p:cNvSpPr>
            <a:spLocks noGrp="1"/>
          </p:cNvSpPr>
          <p:nvPr>
            <p:ph type="sldNum" sz="quarter" idx="12"/>
          </p:nvPr>
        </p:nvSpPr>
        <p:spPr/>
        <p:txBody>
          <a:bodyPr/>
          <a:lstStyle>
            <a:lvl1pPr>
              <a:defRPr/>
            </a:lvl1pPr>
          </a:lstStyle>
          <a:p>
            <a:pPr>
              <a:defRPr/>
            </a:pPr>
            <a:fld id="{DE9C2303-3F66-41DB-8D74-59034D071ABD}" type="slidenum">
              <a:rPr lang="en-US"/>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endParaRPr lang="en-US" dirty="0"/>
          </a:p>
        </p:txBody>
      </p:sp>
      <p:sp>
        <p:nvSpPr>
          <p:cNvPr id="3" name="Footer Placeholder 4"/>
          <p:cNvSpPr>
            <a:spLocks noGrp="1"/>
          </p:cNvSpPr>
          <p:nvPr>
            <p:ph type="ftr" sz="quarter" idx="11"/>
          </p:nvPr>
        </p:nvSpPr>
        <p:spPr/>
        <p:txBody>
          <a:bodyPr/>
          <a:lstStyle>
            <a:lvl1pPr>
              <a:defRPr/>
            </a:lvl1pPr>
          </a:lstStyle>
          <a:p>
            <a:pPr>
              <a:defRPr/>
            </a:pPr>
            <a:endParaRPr lang="en-US" dirty="0"/>
          </a:p>
        </p:txBody>
      </p:sp>
      <p:sp>
        <p:nvSpPr>
          <p:cNvPr id="4" name="Slide Number Placeholder 5"/>
          <p:cNvSpPr>
            <a:spLocks noGrp="1"/>
          </p:cNvSpPr>
          <p:nvPr>
            <p:ph type="sldNum" sz="quarter" idx="12"/>
          </p:nvPr>
        </p:nvSpPr>
        <p:spPr/>
        <p:txBody>
          <a:bodyPr/>
          <a:lstStyle>
            <a:lvl1pPr>
              <a:defRPr/>
            </a:lvl1pPr>
          </a:lstStyle>
          <a:p>
            <a:pPr>
              <a:defRPr/>
            </a:pPr>
            <a:fld id="{EBD9AED9-641D-4297-A129-8B25FA00AC77}" type="slidenum">
              <a:rPr lang="en-US"/>
              <a:pPr>
                <a:defRPr/>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4486BECD-F158-4BBA-BF06-39B10C3B508C}" type="slidenum">
              <a:rPr lang="en-US"/>
              <a:pPr>
                <a:defRPr/>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endParaRPr lang="en-US" dirty="0"/>
          </a:p>
        </p:txBody>
      </p:sp>
      <p:sp>
        <p:nvSpPr>
          <p:cNvPr id="6" name="Footer Placeholder 4"/>
          <p:cNvSpPr>
            <a:spLocks noGrp="1"/>
          </p:cNvSpPr>
          <p:nvPr>
            <p:ph type="ftr" sz="quarter" idx="11"/>
          </p:nvPr>
        </p:nvSpPr>
        <p:spPr/>
        <p:txBody>
          <a:bodyPr/>
          <a:lstStyle>
            <a:lvl1pPr>
              <a:defRPr/>
            </a:lvl1pPr>
          </a:lstStyle>
          <a:p>
            <a:pPr>
              <a:defRPr/>
            </a:pPr>
            <a:endParaRPr lang="en-US" dirty="0"/>
          </a:p>
        </p:txBody>
      </p:sp>
      <p:sp>
        <p:nvSpPr>
          <p:cNvPr id="7" name="Slide Number Placeholder 5"/>
          <p:cNvSpPr>
            <a:spLocks noGrp="1"/>
          </p:cNvSpPr>
          <p:nvPr>
            <p:ph type="sldNum" sz="quarter" idx="12"/>
          </p:nvPr>
        </p:nvSpPr>
        <p:spPr/>
        <p:txBody>
          <a:bodyPr/>
          <a:lstStyle>
            <a:lvl1pPr>
              <a:defRPr/>
            </a:lvl1pPr>
          </a:lstStyle>
          <a:p>
            <a:pPr>
              <a:defRPr/>
            </a:pPr>
            <a:fld id="{8F981FD4-A8B1-4830-9F87-0B6C67156CAB}" type="slidenum">
              <a:rPr lang="en-US"/>
              <a:pPr>
                <a:defRPr/>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2133600" y="274638"/>
            <a:ext cx="65532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E30A1774-3F8E-4E63-855F-9BCC8ABFC229}" type="slidenum">
              <a:rPr lang="en-US"/>
              <a:pPr>
                <a:defRPr/>
              </a:pPr>
              <a:t>‹#›</a:t>
            </a:fld>
            <a:endParaRPr lang="en-US" dirty="0"/>
          </a:p>
        </p:txBody>
      </p:sp>
    </p:spTree>
  </p:cSld>
  <p:clrMap bg1="lt1" tx1="dk1" bg2="lt2" tx2="dk2" accent1="accent1" accent2="accent2" accent3="accent3" accent4="accent4" accent5="accent5" accent6="accent6" hlink="hlink" folHlink="folHlink"/>
  <p:sldLayoutIdLst>
    <p:sldLayoutId id="2147483809" r:id="rId1"/>
    <p:sldLayoutId id="2147483799" r:id="rId2"/>
    <p:sldLayoutId id="2147483800" r:id="rId3"/>
    <p:sldLayoutId id="2147483801" r:id="rId4"/>
    <p:sldLayoutId id="2147483802" r:id="rId5"/>
    <p:sldLayoutId id="2147483803" r:id="rId6"/>
    <p:sldLayoutId id="2147483804" r:id="rId7"/>
    <p:sldLayoutId id="2147483805" r:id="rId8"/>
    <p:sldLayoutId id="2147483806" r:id="rId9"/>
    <p:sldLayoutId id="2147483807" r:id="rId10"/>
    <p:sldLayoutId id="2147483808" r:id="rId11"/>
  </p:sldLayoutIdLst>
  <p:hf hdr="0" ftr="0" dt="0"/>
  <p:txStyles>
    <p:titleStyle>
      <a:lvl1pPr algn="ctr" rtl="0" eaLnBrk="0" fontAlgn="base" hangingPunct="0">
        <a:spcBef>
          <a:spcPct val="0"/>
        </a:spcBef>
        <a:spcAft>
          <a:spcPct val="0"/>
        </a:spcAft>
        <a:defRPr sz="44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Arial" charset="0"/>
          <a:cs typeface="Arial" charset="0"/>
        </a:defRPr>
      </a:lvl2pPr>
      <a:lvl3pPr algn="ctr" rtl="0" eaLnBrk="0" fontAlgn="base" hangingPunct="0">
        <a:spcBef>
          <a:spcPct val="0"/>
        </a:spcBef>
        <a:spcAft>
          <a:spcPct val="0"/>
        </a:spcAft>
        <a:defRPr sz="4400">
          <a:solidFill>
            <a:schemeClr val="tx1"/>
          </a:solidFill>
          <a:latin typeface="Arial" charset="0"/>
          <a:cs typeface="Arial" charset="0"/>
        </a:defRPr>
      </a:lvl3pPr>
      <a:lvl4pPr algn="ctr" rtl="0" eaLnBrk="0" fontAlgn="base" hangingPunct="0">
        <a:spcBef>
          <a:spcPct val="0"/>
        </a:spcBef>
        <a:spcAft>
          <a:spcPct val="0"/>
        </a:spcAft>
        <a:defRPr sz="4400">
          <a:solidFill>
            <a:schemeClr val="tx1"/>
          </a:solidFill>
          <a:latin typeface="Arial" charset="0"/>
          <a:cs typeface="Arial" charset="0"/>
        </a:defRPr>
      </a:lvl4pPr>
      <a:lvl5pPr algn="ctr" rtl="0" eaLnBrk="0" fontAlgn="base" hangingPunct="0">
        <a:spcBef>
          <a:spcPct val="0"/>
        </a:spcBef>
        <a:spcAft>
          <a:spcPct val="0"/>
        </a:spcAft>
        <a:defRPr sz="44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Arial" charset="0"/>
          <a:cs typeface="Arial" charset="0"/>
        </a:defRPr>
      </a:lvl6pPr>
      <a:lvl7pPr marL="914400" algn="ctr" rtl="0" fontAlgn="base">
        <a:spcBef>
          <a:spcPct val="0"/>
        </a:spcBef>
        <a:spcAft>
          <a:spcPct val="0"/>
        </a:spcAft>
        <a:defRPr sz="4400">
          <a:solidFill>
            <a:schemeClr val="tx1"/>
          </a:solidFill>
          <a:latin typeface="Arial" charset="0"/>
          <a:cs typeface="Arial" charset="0"/>
        </a:defRPr>
      </a:lvl7pPr>
      <a:lvl8pPr marL="1371600" algn="ctr" rtl="0" fontAlgn="base">
        <a:spcBef>
          <a:spcPct val="0"/>
        </a:spcBef>
        <a:spcAft>
          <a:spcPct val="0"/>
        </a:spcAft>
        <a:defRPr sz="4400">
          <a:solidFill>
            <a:schemeClr val="tx1"/>
          </a:solidFill>
          <a:latin typeface="Arial" charset="0"/>
          <a:cs typeface="Arial" charset="0"/>
        </a:defRPr>
      </a:lvl8pPr>
      <a:lvl9pPr marL="1828800" algn="ctr" rtl="0" fontAlgn="base">
        <a:spcBef>
          <a:spcPct val="0"/>
        </a:spcBef>
        <a:spcAft>
          <a:spcPct val="0"/>
        </a:spcAft>
        <a:defRPr sz="4400">
          <a:solidFill>
            <a:schemeClr val="tx1"/>
          </a:solidFill>
          <a:latin typeface="Arial" charset="0"/>
          <a:cs typeface="Arial" charset="0"/>
        </a:defRPr>
      </a:lvl9pPr>
    </p:titleStyle>
    <p:body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hyperlink" Target="https://www.youtube.com/watch?v=5GnMj5cus4A" TargetMode="Externa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hyperlink" Target="https://zigbeealliance.org/solution/zigbee/" TargetMode="Externa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7" descr="spaceball"/>
          <p:cNvPicPr>
            <a:picLocks noChangeAspect="1" noChangeArrowheads="1"/>
          </p:cNvPicPr>
          <p:nvPr/>
        </p:nvPicPr>
        <p:blipFill>
          <a:blip r:embed="rId3"/>
          <a:srcRect/>
          <a:stretch>
            <a:fillRect/>
          </a:stretch>
        </p:blipFill>
        <p:spPr bwMode="auto">
          <a:xfrm>
            <a:off x="2190750" y="1843088"/>
            <a:ext cx="4762500" cy="3171825"/>
          </a:xfrm>
          <a:prstGeom prst="rect">
            <a:avLst/>
          </a:prstGeom>
          <a:noFill/>
          <a:ln w="9525">
            <a:noFill/>
            <a:miter lim="800000"/>
            <a:headEnd/>
            <a:tailEnd/>
          </a:ln>
        </p:spPr>
      </p:pic>
      <p:pic>
        <p:nvPicPr>
          <p:cNvPr id="3075" name="Picture 2" descr="ctclogo"/>
          <p:cNvPicPr>
            <a:picLocks noChangeAspect="1" noChangeArrowheads="1"/>
          </p:cNvPicPr>
          <p:nvPr/>
        </p:nvPicPr>
        <p:blipFill>
          <a:blip r:embed="rId4" cstate="print"/>
          <a:srcRect/>
          <a:stretch>
            <a:fillRect/>
          </a:stretch>
        </p:blipFill>
        <p:spPr bwMode="auto">
          <a:xfrm>
            <a:off x="2362200" y="1752600"/>
            <a:ext cx="4343400" cy="3948113"/>
          </a:xfrm>
          <a:prstGeom prst="rect">
            <a:avLst/>
          </a:prstGeom>
          <a:noFill/>
          <a:ln w="9525">
            <a:noFill/>
            <a:miter lim="800000"/>
            <a:headEnd/>
            <a:tailEnd/>
          </a:ln>
        </p:spPr>
      </p:pic>
      <p:sp>
        <p:nvSpPr>
          <p:cNvPr id="3076" name="Rectangle 4"/>
          <p:cNvSpPr>
            <a:spLocks noChangeArrowheads="1"/>
          </p:cNvSpPr>
          <p:nvPr/>
        </p:nvSpPr>
        <p:spPr bwMode="auto">
          <a:xfrm>
            <a:off x="685800" y="228600"/>
            <a:ext cx="7772400" cy="1470025"/>
          </a:xfrm>
          <a:prstGeom prst="rect">
            <a:avLst/>
          </a:prstGeom>
          <a:noFill/>
          <a:ln w="9525">
            <a:noFill/>
            <a:miter lim="800000"/>
            <a:headEnd/>
            <a:tailEnd/>
          </a:ln>
        </p:spPr>
        <p:txBody>
          <a:bodyPr anchor="ctr"/>
          <a:lstStyle/>
          <a:p>
            <a:pPr algn="ctr"/>
            <a:r>
              <a:rPr lang="en-US" sz="4400" dirty="0">
                <a:latin typeface="Arial" charset="0"/>
                <a:cs typeface="Arial" charset="0"/>
              </a:rPr>
              <a:t>Security+</a:t>
            </a:r>
          </a:p>
          <a:p>
            <a:pPr algn="ctr"/>
            <a:r>
              <a:rPr lang="en-US" sz="4400" dirty="0">
                <a:latin typeface="Arial" charset="0"/>
                <a:cs typeface="Arial" charset="0"/>
              </a:rPr>
              <a:t>Exam SY0-601</a:t>
            </a:r>
          </a:p>
        </p:txBody>
      </p:sp>
      <p:sp>
        <p:nvSpPr>
          <p:cNvPr id="3077" name="Rectangle 3"/>
          <p:cNvSpPr>
            <a:spLocks noChangeArrowheads="1"/>
          </p:cNvSpPr>
          <p:nvPr/>
        </p:nvSpPr>
        <p:spPr bwMode="auto">
          <a:xfrm>
            <a:off x="685800" y="5825808"/>
            <a:ext cx="7772400" cy="476250"/>
          </a:xfrm>
          <a:prstGeom prst="rect">
            <a:avLst/>
          </a:prstGeom>
          <a:noFill/>
          <a:ln w="9525">
            <a:noFill/>
            <a:miter lim="800000"/>
            <a:headEnd/>
            <a:tailEnd/>
          </a:ln>
        </p:spPr>
        <p:txBody>
          <a:bodyPr/>
          <a:lstStyle/>
          <a:p>
            <a:pPr algn="ctr"/>
            <a:r>
              <a:rPr lang="en-US" sz="2800" dirty="0">
                <a:latin typeface="Arial" charset="0"/>
                <a:cs typeface="Arial" charset="0"/>
              </a:rPr>
              <a:t>Chapter 14</a:t>
            </a:r>
          </a:p>
          <a:p>
            <a:pPr algn="ctr"/>
            <a:r>
              <a:rPr lang="en-US" sz="2800" dirty="0">
                <a:latin typeface="Arial" charset="0"/>
                <a:cs typeface="Arial" charset="0"/>
              </a:rPr>
              <a:t>Embedded and Specialized Systems</a:t>
            </a:r>
          </a:p>
        </p:txBody>
      </p:sp>
      <p:sp>
        <p:nvSpPr>
          <p:cNvPr id="6" name="Slide Number Placeholder 5"/>
          <p:cNvSpPr>
            <a:spLocks noGrp="1"/>
          </p:cNvSpPr>
          <p:nvPr>
            <p:ph type="sldNum" sz="quarter" idx="12"/>
          </p:nvPr>
        </p:nvSpPr>
        <p:spPr/>
        <p:txBody>
          <a:bodyPr/>
          <a:lstStyle/>
          <a:p>
            <a:pPr>
              <a:defRPr/>
            </a:pPr>
            <a:fld id="{BE48C441-459F-4A1E-B644-1C4D10F65152}" type="slidenum">
              <a:rPr lang="en-US" smtClean="0"/>
              <a:pPr>
                <a:defRPr/>
              </a:pPr>
              <a:t>1</a:t>
            </a:fld>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Supervisory Control and Data Acquisition (SCADA) / Industrial Control System (ICS)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SCADA is designed to control automated systems in cyber-physical environments.</a:t>
            </a:r>
          </a:p>
          <a:p>
            <a:endParaRPr lang="en-US" dirty="0"/>
          </a:p>
          <a:p>
            <a:r>
              <a:rPr lang="en-US" dirty="0"/>
              <a:t>SCADA systems have their own smart components, each of which is an example of an embedded system.</a:t>
            </a:r>
          </a:p>
          <a:p>
            <a:endParaRPr lang="en-US" dirty="0"/>
          </a:p>
          <a:p>
            <a:r>
              <a:rPr lang="en-US" dirty="0"/>
              <a:t>Together they form a SCADA system, which can control manufacturing plants, traffic lights, refineries, energy networks, water plants, building automation and environmental controls, and a host of other systems. </a:t>
            </a:r>
          </a:p>
          <a:p>
            <a:endParaRPr lang="en-US" dirty="0"/>
          </a:p>
          <a:p>
            <a:r>
              <a:rPr lang="en-US" dirty="0"/>
              <a:t>A SCADA system is also known as a distributed control system (DCS) or an industrial control system (ICS), depending on the industry and the configuration. </a:t>
            </a:r>
          </a:p>
          <a:p>
            <a:endParaRPr lang="en-US" dirty="0"/>
          </a:p>
          <a:p>
            <a:r>
              <a:rPr lang="en-US" dirty="0"/>
              <a:t>Where computers control a physical process directly, a SCADA system likely is involved.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10</a:t>
            </a:fld>
            <a:endParaRPr lang="en-US" dirty="0"/>
          </a:p>
        </p:txBody>
      </p:sp>
    </p:spTree>
    <p:extLst>
      <p:ext uri="{BB962C8B-B14F-4D97-AF65-F5344CB8AC3E}">
        <p14:creationId xmlns:p14="http://schemas.microsoft.com/office/powerpoint/2010/main" val="3777544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Supervisory Control and Data Acquisition (SCADA) / Industrial Control System (ICS)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Most SCADA systems involve multiple components networked together to achieve a set of functional objectives. </a:t>
            </a:r>
          </a:p>
          <a:p>
            <a:endParaRPr lang="en-US" dirty="0"/>
          </a:p>
          <a:p>
            <a:r>
              <a:rPr lang="en-US" dirty="0"/>
              <a:t>These systems frequently include a human–machine interface (HMI), where an operator can exert a form of directive control over the operation of the system under control. </a:t>
            </a:r>
          </a:p>
          <a:p>
            <a:endParaRPr lang="en-US" dirty="0"/>
          </a:p>
          <a:p>
            <a:r>
              <a:rPr lang="en-US" dirty="0"/>
              <a:t>SCADA systems historically have been isolated from other systems, but the isolation is decreasing as these systems are being connected across traditional networks to improve business functionality.</a:t>
            </a:r>
          </a:p>
          <a:p>
            <a:endParaRPr lang="en-US" dirty="0"/>
          </a:p>
          <a:p>
            <a:r>
              <a:rPr lang="en-US" dirty="0"/>
              <a:t>Older SCADA systems were air gapped from the corporate network; that is, they shared no direct network connections.</a:t>
            </a:r>
          </a:p>
          <a:p>
            <a:endParaRPr lang="en-US" dirty="0"/>
          </a:p>
          <a:p>
            <a:r>
              <a:rPr lang="en-US" dirty="0"/>
              <a:t>Modern systems removed this constraint and added direct network connections between the SCADA networks and the enterprise IT networks.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11</a:t>
            </a:fld>
            <a:endParaRPr lang="en-US" dirty="0"/>
          </a:p>
        </p:txBody>
      </p:sp>
    </p:spTree>
    <p:extLst>
      <p:ext uri="{BB962C8B-B14F-4D97-AF65-F5344CB8AC3E}">
        <p14:creationId xmlns:p14="http://schemas.microsoft.com/office/powerpoint/2010/main" val="2644174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Facilities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Autofit/>
          </a:bodyPr>
          <a:lstStyle/>
          <a:p>
            <a:r>
              <a:rPr lang="en-US" sz="2800" dirty="0"/>
              <a:t>SCADA systems find many uses in facilities, ranging from the building automation systems of the HVAC system, to pumps for water pressure, escalators and elevators, and fire alarms.</a:t>
            </a:r>
          </a:p>
          <a:p>
            <a:endParaRPr lang="en-US" sz="2800" dirty="0"/>
          </a:p>
          <a:p>
            <a:r>
              <a:rPr lang="en-US" sz="2800" dirty="0"/>
              <a:t>Many of these systems are independent systems where data is collected from sensors and used for a specific purpose.</a:t>
            </a:r>
          </a:p>
          <a:p>
            <a:endParaRPr lang="en-US" sz="2800" dirty="0"/>
          </a:p>
          <a:p>
            <a:r>
              <a:rPr lang="en-US" sz="2800" dirty="0"/>
              <a:t>Some of these systems are connected via the Internet for remote monitoring or control.</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12</a:t>
            </a:fld>
            <a:endParaRPr lang="en-US" dirty="0"/>
          </a:p>
        </p:txBody>
      </p:sp>
    </p:spTree>
    <p:extLst>
      <p:ext uri="{BB962C8B-B14F-4D97-AF65-F5344CB8AC3E}">
        <p14:creationId xmlns:p14="http://schemas.microsoft.com/office/powerpoint/2010/main" val="268164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Industrial</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Industrial facilities have some of the same needs as other facilities—the computer control of various processes, such as security, environmental monitoring, fire alarms, and more.</a:t>
            </a:r>
          </a:p>
          <a:p>
            <a:endParaRPr lang="en-US" dirty="0"/>
          </a:p>
          <a:p>
            <a:r>
              <a:rPr lang="en-US" dirty="0"/>
              <a:t>Each of these systems can stand alone, be partially integrated with other systems, fully integrated with others, or connected to the Internet; the combinations are almost endless and are tailored to meet the requirements of the facility.</a:t>
            </a:r>
          </a:p>
          <a:p>
            <a:endParaRPr lang="en-US" dirty="0"/>
          </a:p>
          <a:p>
            <a:r>
              <a:rPr lang="en-US" dirty="0"/>
              <a:t>Examples: Automobile factories, trains, traffic lights system, oil pipelines, air traffic control systems, power plants, etc.</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13</a:t>
            </a:fld>
            <a:endParaRPr lang="en-US" dirty="0"/>
          </a:p>
        </p:txBody>
      </p:sp>
    </p:spTree>
    <p:extLst>
      <p:ext uri="{BB962C8B-B14F-4D97-AF65-F5344CB8AC3E}">
        <p14:creationId xmlns:p14="http://schemas.microsoft.com/office/powerpoint/2010/main" val="36123205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Manufacturing</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Manufacturing systems add another layer of computer-controlled processes to the industrial/facility mix—those of the actual manufacturing process itself. </a:t>
            </a:r>
          </a:p>
          <a:p>
            <a:endParaRPr lang="en-US" dirty="0"/>
          </a:p>
          <a:p>
            <a:r>
              <a:rPr lang="en-US" dirty="0"/>
              <a:t>Manufacturing equipment is commonly computer controlled, using devices such as programmable logic controllers (PLCs), to execute a process-specific set of instructions based on sensor readings and actuator settings. </a:t>
            </a:r>
          </a:p>
          <a:p>
            <a:endParaRPr lang="en-US" dirty="0"/>
          </a:p>
          <a:p>
            <a:r>
              <a:rPr lang="en-US" dirty="0"/>
              <a:t>These systems can be differentiated by a wide range of specific attributes, but the term SCADA is commonly used to cover them.</a:t>
            </a:r>
          </a:p>
          <a:p>
            <a:endParaRPr lang="en-US" dirty="0"/>
          </a:p>
          <a:p>
            <a:r>
              <a:rPr lang="en-US" dirty="0"/>
              <a:t>Because the SCADA systems that are running your manufacturing are typically very critical to your enterprise, these systems require protection from attackers. </a:t>
            </a:r>
          </a:p>
          <a:p>
            <a:endParaRPr lang="en-US" dirty="0"/>
          </a:p>
          <a:p>
            <a:r>
              <a:rPr lang="en-US" dirty="0"/>
              <a:t>The standard practice for this is one of strict network segmentation.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14</a:t>
            </a:fld>
            <a:endParaRPr lang="en-US" dirty="0"/>
          </a:p>
        </p:txBody>
      </p:sp>
    </p:spTree>
    <p:extLst>
      <p:ext uri="{BB962C8B-B14F-4D97-AF65-F5344CB8AC3E}">
        <p14:creationId xmlns:p14="http://schemas.microsoft.com/office/powerpoint/2010/main" val="3822199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Energy</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Energy systems range from electrical to chemical, petroleum, pipelines, nuclear, solar, hydrothermal, and more. </a:t>
            </a:r>
          </a:p>
          <a:p>
            <a:endParaRPr lang="en-US" dirty="0"/>
          </a:p>
          <a:p>
            <a:r>
              <a:rPr lang="en-US" dirty="0"/>
              <a:t>Each of these systems has multiple systems under computer control, typically using the same types of SCADA components as other categories already discussed. </a:t>
            </a:r>
          </a:p>
          <a:p>
            <a:endParaRPr lang="en-US" dirty="0"/>
          </a:p>
          <a:p>
            <a:r>
              <a:rPr lang="en-US" dirty="0"/>
              <a:t>In the case of energy distribution, such as pipelines and electricity, a further complication is the distributed nature of these elements, where they are geographically spread out (in many cases in our communities). </a:t>
            </a:r>
          </a:p>
          <a:p>
            <a:endParaRPr lang="en-US" dirty="0"/>
          </a:p>
          <a:p>
            <a:r>
              <a:rPr lang="en-US" dirty="0"/>
              <a:t>This distribution of components “outside the corporate walls” adds a unique physical security aspect to these systems.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15</a:t>
            </a:fld>
            <a:endParaRPr lang="en-US" dirty="0"/>
          </a:p>
        </p:txBody>
      </p:sp>
    </p:spTree>
    <p:extLst>
      <p:ext uri="{BB962C8B-B14F-4D97-AF65-F5344CB8AC3E}">
        <p14:creationId xmlns:p14="http://schemas.microsoft.com/office/powerpoint/2010/main" val="7796705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Logistics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Logistics systems are the systems that move material from point A to point B. </a:t>
            </a:r>
          </a:p>
          <a:p>
            <a:endParaRPr lang="en-US" sz="2800" dirty="0"/>
          </a:p>
          <a:p>
            <a:r>
              <a:rPr lang="en-US" sz="2800" dirty="0"/>
              <a:t>These systems can involve sea, surface (roads and rail), and air transport. </a:t>
            </a:r>
          </a:p>
          <a:p>
            <a:endParaRPr lang="en-US" sz="2800" dirty="0"/>
          </a:p>
          <a:p>
            <a:r>
              <a:rPr lang="en-US" sz="2800" dirty="0"/>
              <a:t>There are two basic elements that will be under control: the transport system itself and the material being moved.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16</a:t>
            </a:fld>
            <a:endParaRPr lang="en-US" dirty="0"/>
          </a:p>
        </p:txBody>
      </p:sp>
    </p:spTree>
    <p:extLst>
      <p:ext uri="{BB962C8B-B14F-4D97-AF65-F5344CB8AC3E}">
        <p14:creationId xmlns:p14="http://schemas.microsoft.com/office/powerpoint/2010/main" val="33973218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Internet of Things (IoT)</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a:t>
            </a:r>
            <a:r>
              <a:rPr lang="en-US" i="1" dirty="0"/>
              <a:t>Internet of Things (IoT) </a:t>
            </a:r>
            <a:r>
              <a:rPr lang="en-US" dirty="0"/>
              <a:t>is a term used to describe a wide range of devices that connect directly via the Internet to create a distributed sensor and processing system to achieve a specific function.</a:t>
            </a:r>
          </a:p>
          <a:p>
            <a:endParaRPr lang="en-US" dirty="0"/>
          </a:p>
          <a:p>
            <a:r>
              <a:rPr lang="en-US" dirty="0"/>
              <a:t>IoT devices are purpose built; they are designed to do a specific task.</a:t>
            </a:r>
          </a:p>
          <a:p>
            <a:endParaRPr lang="en-US" dirty="0"/>
          </a:p>
          <a:p>
            <a:r>
              <a:rPr lang="en-US" dirty="0"/>
              <a:t>They all have a network interface because connectivity is their purpose as a smart device or a member of the Internet of Things.</a:t>
            </a:r>
          </a:p>
          <a:p>
            <a:endParaRPr lang="en-US" dirty="0"/>
          </a:p>
          <a:p>
            <a:r>
              <a:rPr lang="en-US" dirty="0"/>
              <a:t>These devices also can be mass produced and at relatively low cost.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17</a:t>
            </a:fld>
            <a:endParaRPr lang="en-US" dirty="0"/>
          </a:p>
        </p:txBody>
      </p:sp>
    </p:spTree>
    <p:extLst>
      <p:ext uri="{BB962C8B-B14F-4D97-AF65-F5344CB8AC3E}">
        <p14:creationId xmlns:p14="http://schemas.microsoft.com/office/powerpoint/2010/main" val="13564871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Sensors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Sensors are devices that measure some physical item and return data that can be used by a system. </a:t>
            </a:r>
          </a:p>
          <a:p>
            <a:endParaRPr lang="en-US" dirty="0"/>
          </a:p>
          <a:p>
            <a:r>
              <a:rPr lang="en-US" dirty="0"/>
              <a:t>Sensors come in an endless array of sizes, shapes, and physical constraints. </a:t>
            </a:r>
          </a:p>
          <a:p>
            <a:endParaRPr lang="en-US" dirty="0"/>
          </a:p>
          <a:p>
            <a:r>
              <a:rPr lang="en-US" dirty="0"/>
              <a:t>Sensors can be used to measure temperatures, pressures, voltages, positions, humidity levels—the list goes on. </a:t>
            </a:r>
          </a:p>
          <a:p>
            <a:endParaRPr lang="en-US" dirty="0"/>
          </a:p>
          <a:p>
            <a:r>
              <a:rPr lang="en-US" dirty="0"/>
              <a:t>Sensors can return the data as either a digital or analog signal. Analog sensors require an analog-to-digital conversion before the data can be used by a computer, although many interface boards do this translation automatically. </a:t>
            </a:r>
          </a:p>
          <a:p>
            <a:endParaRPr lang="en-US" dirty="0"/>
          </a:p>
          <a:p>
            <a:r>
              <a:rPr lang="en-US" dirty="0"/>
              <a:t>When designing a system, you need to determine what needs to be measured, over what range, and at what precision, as well as environmental and other conditions; these factors all shape the specification for a sensor and determine the cost.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18</a:t>
            </a:fld>
            <a:endParaRPr lang="en-US" dirty="0"/>
          </a:p>
        </p:txBody>
      </p:sp>
    </p:spTree>
    <p:extLst>
      <p:ext uri="{BB962C8B-B14F-4D97-AF65-F5344CB8AC3E}">
        <p14:creationId xmlns:p14="http://schemas.microsoft.com/office/powerpoint/2010/main" val="1055935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Smart Devices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Smart devices and devices that comprise the IoT have taken the world’s markets by storm. </a:t>
            </a:r>
          </a:p>
          <a:p>
            <a:endParaRPr lang="en-US" dirty="0"/>
          </a:p>
          <a:p>
            <a:r>
              <a:rPr lang="en-US" dirty="0"/>
              <a:t>From key fobs that can track the location of items via GPS, to cameras that can provide surveillance, to connected household appliances, TVs, dishwashers, refrigerators, crock pots, washers, and dryers—anything with a microcontroller now seems to be connected to the Web so that it can be controlled remotely. </a:t>
            </a:r>
          </a:p>
          <a:p>
            <a:endParaRPr lang="en-US" dirty="0"/>
          </a:p>
          <a:p>
            <a:r>
              <a:rPr lang="en-US" dirty="0"/>
              <a:t>Artificial intelligence (AI) has also entered into the mix, enabling even greater functionality, embodied in products such as Amazon Echo, Google Home, Microsoft Cortana, and Apple Siri. Computer-controlled light switches, LED light bulbs, thermostats, and baby monitors—the smart home has become a reality, connecting everything to the Internet.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19</a:t>
            </a:fld>
            <a:endParaRPr lang="en-US" dirty="0"/>
          </a:p>
        </p:txBody>
      </p:sp>
    </p:spTree>
    <p:extLst>
      <p:ext uri="{BB962C8B-B14F-4D97-AF65-F5344CB8AC3E}">
        <p14:creationId xmlns:p14="http://schemas.microsoft.com/office/powerpoint/2010/main" val="27291512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524000" y="274638"/>
            <a:ext cx="7162800" cy="1143000"/>
          </a:xfrm>
          <a:noFill/>
        </p:spPr>
        <p:txBody>
          <a:bodyPr>
            <a:normAutofit fontScale="90000"/>
          </a:bodyPr>
          <a:lstStyle/>
          <a:p>
            <a:pPr eaLnBrk="1" hangingPunct="1"/>
            <a:r>
              <a:rPr lang="en-US" b="1" dirty="0"/>
              <a:t>Chapter 14 (Domain 2.6)</a:t>
            </a:r>
            <a:br>
              <a:rPr lang="en-US" b="1" dirty="0"/>
            </a:br>
            <a:r>
              <a:rPr lang="en-US" b="1" dirty="0"/>
              <a:t>Learning Objectives</a:t>
            </a:r>
            <a:endParaRPr lang="en-US" dirty="0">
              <a:latin typeface="Arial" charset="0"/>
              <a:cs typeface="Arial" charset="0"/>
            </a:endParaRPr>
          </a:p>
        </p:txBody>
      </p:sp>
      <p:sp>
        <p:nvSpPr>
          <p:cNvPr id="4" name="Rectangle 3"/>
          <p:cNvSpPr>
            <a:spLocks noGrp="1" noChangeArrowheads="1"/>
          </p:cNvSpPr>
          <p:nvPr>
            <p:ph idx="1"/>
          </p:nvPr>
        </p:nvSpPr>
        <p:spPr>
          <a:xfrm>
            <a:off x="457200" y="1718438"/>
            <a:ext cx="8229600" cy="914400"/>
          </a:xfrm>
        </p:spPr>
        <p:txBody>
          <a:bodyPr>
            <a:normAutofit/>
          </a:bodyPr>
          <a:lstStyle/>
          <a:p>
            <a:r>
              <a:rPr lang="en-US" sz="2400" dirty="0"/>
              <a:t>Explain the security implications of embedded and specialized systems.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a:t>
            </a:fld>
            <a:endParaRPr lang="en-US" dirty="0"/>
          </a:p>
        </p:txBody>
      </p:sp>
      <p:sp>
        <p:nvSpPr>
          <p:cNvPr id="2" name="Content Placeholder 5">
            <a:extLst>
              <a:ext uri="{FF2B5EF4-FFF2-40B4-BE49-F238E27FC236}">
                <a16:creationId xmlns:a16="http://schemas.microsoft.com/office/drawing/2014/main" id="{4D361C15-AB43-115A-EECB-5FC5005E6E45}"/>
              </a:ext>
            </a:extLst>
          </p:cNvPr>
          <p:cNvSpPr txBox="1">
            <a:spLocks/>
          </p:cNvSpPr>
          <p:nvPr/>
        </p:nvSpPr>
        <p:spPr bwMode="auto">
          <a:xfrm>
            <a:off x="838200" y="2632838"/>
            <a:ext cx="4038600" cy="39624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fontScale="325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32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t>Embedded systems</a:t>
            </a:r>
          </a:p>
          <a:p>
            <a:pPr lvl="1"/>
            <a:r>
              <a:rPr lang="en-US" dirty="0"/>
              <a:t>Raspberry Pi</a:t>
            </a:r>
          </a:p>
          <a:p>
            <a:pPr lvl="1"/>
            <a:r>
              <a:rPr lang="en-US" dirty="0"/>
              <a:t>Field-programmable gate array (FPGA)</a:t>
            </a:r>
          </a:p>
          <a:p>
            <a:pPr lvl="1"/>
            <a:r>
              <a:rPr lang="en-US" dirty="0"/>
              <a:t>Arduino</a:t>
            </a:r>
          </a:p>
          <a:p>
            <a:r>
              <a:rPr lang="en-US" b="1" dirty="0"/>
              <a:t>Supervisory control and data acquisition (SCADA)/industrial control system (ICS)</a:t>
            </a:r>
          </a:p>
          <a:p>
            <a:pPr lvl="1"/>
            <a:r>
              <a:rPr lang="en-US" dirty="0"/>
              <a:t>Facilities</a:t>
            </a:r>
          </a:p>
          <a:p>
            <a:pPr lvl="1"/>
            <a:r>
              <a:rPr lang="en-US" dirty="0"/>
              <a:t>Industrial</a:t>
            </a:r>
          </a:p>
          <a:p>
            <a:pPr lvl="1"/>
            <a:r>
              <a:rPr lang="en-US" dirty="0"/>
              <a:t>Manufacturing</a:t>
            </a:r>
          </a:p>
          <a:p>
            <a:pPr lvl="1"/>
            <a:r>
              <a:rPr lang="en-US" dirty="0"/>
              <a:t>Energy</a:t>
            </a:r>
          </a:p>
          <a:p>
            <a:pPr lvl="1"/>
            <a:r>
              <a:rPr lang="en-US" dirty="0"/>
              <a:t>Logistics</a:t>
            </a:r>
          </a:p>
          <a:p>
            <a:r>
              <a:rPr lang="en-US" b="1" dirty="0"/>
              <a:t>Internet of Things (IoT)</a:t>
            </a:r>
          </a:p>
          <a:p>
            <a:pPr lvl="1"/>
            <a:r>
              <a:rPr lang="en-US" dirty="0"/>
              <a:t>Sensors</a:t>
            </a:r>
          </a:p>
          <a:p>
            <a:pPr lvl="1"/>
            <a:r>
              <a:rPr lang="en-US" dirty="0"/>
              <a:t>Smart devices</a:t>
            </a:r>
          </a:p>
          <a:p>
            <a:pPr lvl="1"/>
            <a:r>
              <a:rPr lang="en-US" dirty="0"/>
              <a:t>Wearables</a:t>
            </a:r>
          </a:p>
          <a:p>
            <a:pPr lvl="1"/>
            <a:r>
              <a:rPr lang="en-US" dirty="0"/>
              <a:t>Facility automation</a:t>
            </a:r>
          </a:p>
          <a:p>
            <a:pPr lvl="1"/>
            <a:r>
              <a:rPr lang="en-US" dirty="0"/>
              <a:t>Weak defaults</a:t>
            </a:r>
          </a:p>
          <a:p>
            <a:r>
              <a:rPr lang="en-US" b="1" dirty="0"/>
              <a:t>Specialized</a:t>
            </a:r>
          </a:p>
          <a:p>
            <a:pPr lvl="1"/>
            <a:r>
              <a:rPr lang="en-US" dirty="0"/>
              <a:t>Medical systems</a:t>
            </a:r>
          </a:p>
          <a:p>
            <a:pPr lvl="1"/>
            <a:r>
              <a:rPr lang="en-US" dirty="0"/>
              <a:t>Vehicles</a:t>
            </a:r>
          </a:p>
          <a:p>
            <a:pPr lvl="1"/>
            <a:r>
              <a:rPr lang="en-US" dirty="0"/>
              <a:t>Aircraft</a:t>
            </a:r>
          </a:p>
          <a:p>
            <a:pPr lvl="1"/>
            <a:r>
              <a:rPr lang="en-US" dirty="0"/>
              <a:t>Smart meters</a:t>
            </a:r>
          </a:p>
          <a:p>
            <a:r>
              <a:rPr lang="en-US" b="1" dirty="0"/>
              <a:t>Voice over IP (VOIP)</a:t>
            </a:r>
          </a:p>
          <a:p>
            <a:r>
              <a:rPr lang="en-US" b="1" dirty="0"/>
              <a:t>Heating, ventilation, air conditioning (HVAC)</a:t>
            </a:r>
          </a:p>
        </p:txBody>
      </p:sp>
      <p:sp>
        <p:nvSpPr>
          <p:cNvPr id="3" name="Content Placeholder 6">
            <a:extLst>
              <a:ext uri="{FF2B5EF4-FFF2-40B4-BE49-F238E27FC236}">
                <a16:creationId xmlns:a16="http://schemas.microsoft.com/office/drawing/2014/main" id="{4BE678D9-3B11-9A09-67C1-029C179A3F38}"/>
              </a:ext>
            </a:extLst>
          </p:cNvPr>
          <p:cNvSpPr txBox="1">
            <a:spLocks/>
          </p:cNvSpPr>
          <p:nvPr/>
        </p:nvSpPr>
        <p:spPr>
          <a:xfrm>
            <a:off x="4648200" y="2622550"/>
            <a:ext cx="4038600" cy="3733800"/>
          </a:xfrm>
          <a:prstGeom prst="rect">
            <a:avLst/>
          </a:prstGeom>
        </p:spPr>
        <p:txBody>
          <a:bodyPr>
            <a:normAutofit fontScale="40000" lnSpcReduction="20000"/>
          </a:bodyPr>
          <a:lstStyle>
            <a:lvl1pPr marL="342900" indent="-342900" algn="l" rtl="0" eaLnBrk="0" fontAlgn="base" hangingPunct="0">
              <a:spcBef>
                <a:spcPct val="20000"/>
              </a:spcBef>
              <a:spcAft>
                <a:spcPct val="0"/>
              </a:spcAft>
              <a:buFont typeface="Arial"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Drones</a:t>
            </a:r>
          </a:p>
          <a:p>
            <a:r>
              <a:rPr lang="en-US" b="1" dirty="0">
                <a:latin typeface="Arial" panose="020B0604020202020204" pitchFamily="34" charset="0"/>
                <a:cs typeface="Arial" panose="020B0604020202020204" pitchFamily="34" charset="0"/>
              </a:rPr>
              <a:t>Multifunction printer (MFP)</a:t>
            </a:r>
          </a:p>
          <a:p>
            <a:r>
              <a:rPr lang="en-US" b="1" dirty="0">
                <a:latin typeface="Arial" panose="020B0604020202020204" pitchFamily="34" charset="0"/>
                <a:cs typeface="Arial" panose="020B0604020202020204" pitchFamily="34" charset="0"/>
              </a:rPr>
              <a:t>Real-time operating systems (RTOS)</a:t>
            </a:r>
          </a:p>
          <a:p>
            <a:r>
              <a:rPr lang="en-US" b="1" dirty="0">
                <a:latin typeface="Arial" panose="020B0604020202020204" pitchFamily="34" charset="0"/>
                <a:cs typeface="Arial" panose="020B0604020202020204" pitchFamily="34" charset="0"/>
              </a:rPr>
              <a:t>Surveillance systems</a:t>
            </a:r>
          </a:p>
          <a:p>
            <a:r>
              <a:rPr lang="en-US" b="1" dirty="0">
                <a:latin typeface="Arial" panose="020B0604020202020204" pitchFamily="34" charset="0"/>
                <a:cs typeface="Arial" panose="020B0604020202020204" pitchFamily="34" charset="0"/>
              </a:rPr>
              <a:t>System on chip (SoC)</a:t>
            </a:r>
          </a:p>
          <a:p>
            <a:r>
              <a:rPr lang="en-US" b="1" dirty="0">
                <a:latin typeface="Arial" panose="020B0604020202020204" pitchFamily="34" charset="0"/>
                <a:cs typeface="Arial" panose="020B0604020202020204" pitchFamily="34" charset="0"/>
              </a:rPr>
              <a:t>Communication considerations</a:t>
            </a:r>
          </a:p>
          <a:p>
            <a:pPr lvl="1"/>
            <a:r>
              <a:rPr lang="en-US" dirty="0">
                <a:latin typeface="Arial" panose="020B0604020202020204" pitchFamily="34" charset="0"/>
                <a:cs typeface="Arial" panose="020B0604020202020204" pitchFamily="34" charset="0"/>
              </a:rPr>
              <a:t>5G</a:t>
            </a:r>
          </a:p>
          <a:p>
            <a:pPr lvl="1"/>
            <a:r>
              <a:rPr lang="en-US" dirty="0">
                <a:latin typeface="Arial" panose="020B0604020202020204" pitchFamily="34" charset="0"/>
                <a:cs typeface="Arial" panose="020B0604020202020204" pitchFamily="34" charset="0"/>
              </a:rPr>
              <a:t>Narrow-band</a:t>
            </a:r>
          </a:p>
          <a:p>
            <a:pPr lvl="1"/>
            <a:r>
              <a:rPr lang="en-US" dirty="0">
                <a:latin typeface="Arial" panose="020B0604020202020204" pitchFamily="34" charset="0"/>
                <a:cs typeface="Arial" panose="020B0604020202020204" pitchFamily="34" charset="0"/>
              </a:rPr>
              <a:t>Baseband radio</a:t>
            </a:r>
          </a:p>
          <a:p>
            <a:pPr lvl="1"/>
            <a:r>
              <a:rPr lang="en-US" dirty="0">
                <a:latin typeface="Arial" panose="020B0604020202020204" pitchFamily="34" charset="0"/>
                <a:cs typeface="Arial" panose="020B0604020202020204" pitchFamily="34" charset="0"/>
              </a:rPr>
              <a:t>Subscriber identity module (SIM) cards</a:t>
            </a:r>
          </a:p>
          <a:p>
            <a:pPr lvl="1"/>
            <a:r>
              <a:rPr lang="en-US" dirty="0">
                <a:latin typeface="Arial" panose="020B0604020202020204" pitchFamily="34" charset="0"/>
                <a:cs typeface="Arial" panose="020B0604020202020204" pitchFamily="34" charset="0"/>
              </a:rPr>
              <a:t>Zigbee</a:t>
            </a:r>
          </a:p>
          <a:p>
            <a:r>
              <a:rPr lang="en-US" b="1" dirty="0">
                <a:latin typeface="Arial" panose="020B0604020202020204" pitchFamily="34" charset="0"/>
                <a:cs typeface="Arial" panose="020B0604020202020204" pitchFamily="34" charset="0"/>
              </a:rPr>
              <a:t>Constraints</a:t>
            </a:r>
          </a:p>
          <a:p>
            <a:pPr lvl="1"/>
            <a:r>
              <a:rPr lang="en-US" dirty="0">
                <a:latin typeface="Arial" panose="020B0604020202020204" pitchFamily="34" charset="0"/>
                <a:cs typeface="Arial" panose="020B0604020202020204" pitchFamily="34" charset="0"/>
              </a:rPr>
              <a:t>Power</a:t>
            </a:r>
          </a:p>
          <a:p>
            <a:pPr lvl="1"/>
            <a:r>
              <a:rPr lang="en-US" dirty="0">
                <a:latin typeface="Arial" panose="020B0604020202020204" pitchFamily="34" charset="0"/>
                <a:cs typeface="Arial" panose="020B0604020202020204" pitchFamily="34" charset="0"/>
              </a:rPr>
              <a:t>Compute</a:t>
            </a:r>
          </a:p>
          <a:p>
            <a:pPr lvl="1"/>
            <a:r>
              <a:rPr lang="en-US" dirty="0">
                <a:latin typeface="Arial" panose="020B0604020202020204" pitchFamily="34" charset="0"/>
                <a:cs typeface="Arial" panose="020B0604020202020204" pitchFamily="34" charset="0"/>
              </a:rPr>
              <a:t>Network</a:t>
            </a:r>
          </a:p>
          <a:p>
            <a:pPr lvl="1"/>
            <a:r>
              <a:rPr lang="en-US" dirty="0">
                <a:latin typeface="Arial" panose="020B0604020202020204" pitchFamily="34" charset="0"/>
                <a:cs typeface="Arial" panose="020B0604020202020204" pitchFamily="34" charset="0"/>
              </a:rPr>
              <a:t>Crypto</a:t>
            </a:r>
          </a:p>
          <a:p>
            <a:pPr lvl="1"/>
            <a:r>
              <a:rPr lang="en-US" dirty="0">
                <a:latin typeface="Arial" panose="020B0604020202020204" pitchFamily="34" charset="0"/>
                <a:cs typeface="Arial" panose="020B0604020202020204" pitchFamily="34" charset="0"/>
              </a:rPr>
              <a:t>Inability to patch</a:t>
            </a:r>
          </a:p>
          <a:p>
            <a:pPr lvl="1"/>
            <a:r>
              <a:rPr lang="en-US" dirty="0">
                <a:latin typeface="Arial" panose="020B0604020202020204" pitchFamily="34" charset="0"/>
                <a:cs typeface="Arial" panose="020B0604020202020204" pitchFamily="34" charset="0"/>
              </a:rPr>
              <a:t>Authentication</a:t>
            </a:r>
          </a:p>
          <a:p>
            <a:pPr lvl="1"/>
            <a:r>
              <a:rPr lang="en-US" dirty="0">
                <a:latin typeface="Arial" panose="020B0604020202020204" pitchFamily="34" charset="0"/>
                <a:cs typeface="Arial" panose="020B0604020202020204" pitchFamily="34" charset="0"/>
              </a:rPr>
              <a:t>Cost</a:t>
            </a:r>
          </a:p>
          <a:p>
            <a:pPr lvl="1"/>
            <a:r>
              <a:rPr lang="en-US" dirty="0">
                <a:latin typeface="Arial" panose="020B0604020202020204" pitchFamily="34" charset="0"/>
                <a:cs typeface="Arial" panose="020B0604020202020204" pitchFamily="34" charset="0"/>
              </a:rPr>
              <a:t>Implied trust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Wearables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Wearable technologies include everything from biometric sensors measuring heart rate, to step counters measuring how far one walks, to smart watches that combine all these functions and more.</a:t>
            </a:r>
          </a:p>
          <a:p>
            <a:endParaRPr lang="en-US" dirty="0"/>
          </a:p>
          <a:p>
            <a:r>
              <a:rPr lang="en-US" dirty="0"/>
              <a:t>These wearable devices are built using very small computers that run a real-time operating system, usually built from a stripped-down Linux kernel.</a:t>
            </a:r>
          </a:p>
          <a:p>
            <a:endParaRPr lang="en-US" dirty="0"/>
          </a:p>
          <a:p>
            <a:r>
              <a:rPr lang="en-US" dirty="0"/>
              <a:t>As wearables learn more and more of your personal data, they become a source of interest for hackers. Protecting the data is the security objective for these devices.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20</a:t>
            </a:fld>
            <a:endParaRPr lang="en-US" dirty="0"/>
          </a:p>
        </p:txBody>
      </p:sp>
    </p:spTree>
    <p:extLst>
      <p:ext uri="{BB962C8B-B14F-4D97-AF65-F5344CB8AC3E}">
        <p14:creationId xmlns:p14="http://schemas.microsoft.com/office/powerpoint/2010/main" val="42245917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Facility Automation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Low-cost sensors in an IoT package offer several advantages, including but not limited to, network delivery of data, significant data collection capability, and cost advantages with scale. </a:t>
            </a:r>
          </a:p>
          <a:p>
            <a:endParaRPr lang="en-US" dirty="0"/>
          </a:p>
          <a:p>
            <a:r>
              <a:rPr lang="en-US" dirty="0"/>
              <a:t>In large facilities, this means security systems, HVACs, fire sensors, and so on can provide large-scale coverage, enabling automation of data collection that used to be done manually via a person walking around. </a:t>
            </a:r>
          </a:p>
          <a:p>
            <a:endParaRPr lang="en-US" dirty="0"/>
          </a:p>
          <a:p>
            <a:r>
              <a:rPr lang="en-US" dirty="0"/>
              <a:t>Automation is more than just remote operation; apps such as IFTTT (If This Then That) systems can respond to changing conditions and use multiple indicators, including dates and times. </a:t>
            </a:r>
          </a:p>
          <a:p>
            <a:endParaRPr lang="en-US" dirty="0"/>
          </a:p>
          <a:p>
            <a:r>
              <a:rPr lang="en-US" dirty="0"/>
              <a:t>Automation can improve risk because it removes errors and improves speed of response.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21</a:t>
            </a:fld>
            <a:endParaRPr lang="en-US" dirty="0"/>
          </a:p>
        </p:txBody>
      </p:sp>
    </p:spTree>
    <p:extLst>
      <p:ext uri="{BB962C8B-B14F-4D97-AF65-F5344CB8AC3E}">
        <p14:creationId xmlns:p14="http://schemas.microsoft.com/office/powerpoint/2010/main" val="4003158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Weak Defaults Automation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typical process is to have default credentials on a device and then expect the user to change them. </a:t>
            </a:r>
          </a:p>
          <a:p>
            <a:endParaRPr lang="en-US" dirty="0"/>
          </a:p>
          <a:p>
            <a:r>
              <a:rPr lang="en-US" dirty="0"/>
              <a:t>This expectation of a user changing credentials commonly results in poor security. </a:t>
            </a:r>
          </a:p>
          <a:p>
            <a:endParaRPr lang="en-US" dirty="0"/>
          </a:p>
          <a:p>
            <a:r>
              <a:rPr lang="en-US" dirty="0"/>
              <a:t>Weak defaults are a condition where default conditions are generally known, including admin account and password, leaving the system completely vulnerable to an attacker.</a:t>
            </a:r>
          </a:p>
          <a:p>
            <a:endParaRPr lang="en-US" dirty="0"/>
          </a:p>
          <a:p>
            <a:r>
              <a:rPr lang="en-US" dirty="0"/>
              <a:t>One of the challenges of IoT deployment and security is managing literally thousands or millions of devices—and the credentials.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22</a:t>
            </a:fld>
            <a:endParaRPr lang="en-US" dirty="0"/>
          </a:p>
        </p:txBody>
      </p:sp>
    </p:spTree>
    <p:extLst>
      <p:ext uri="{BB962C8B-B14F-4D97-AF65-F5344CB8AC3E}">
        <p14:creationId xmlns:p14="http://schemas.microsoft.com/office/powerpoint/2010/main" val="9087211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latin typeface="Arial" charset="0"/>
                <a:cs typeface="Arial" charset="0"/>
              </a:rPr>
              <a:t>Specialized Systems</a:t>
            </a:r>
            <a:endParaRPr lang="en-US" sz="32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Specialized systems are systems designed for special purposes. </a:t>
            </a:r>
          </a:p>
          <a:p>
            <a:endParaRPr lang="en-US" dirty="0"/>
          </a:p>
          <a:p>
            <a:r>
              <a:rPr lang="en-US" dirty="0"/>
              <a:t>Four primary types of specialized systems targeted by CompTIA are </a:t>
            </a:r>
          </a:p>
          <a:p>
            <a:pPr lvl="1"/>
            <a:r>
              <a:rPr lang="en-US" dirty="0"/>
              <a:t>Medical devices</a:t>
            </a:r>
          </a:p>
          <a:p>
            <a:pPr lvl="1"/>
            <a:r>
              <a:rPr lang="en-US" dirty="0"/>
              <a:t>Vehicles</a:t>
            </a:r>
          </a:p>
          <a:p>
            <a:pPr lvl="1"/>
            <a:r>
              <a:rPr lang="en-US" dirty="0"/>
              <a:t>Aircraft</a:t>
            </a:r>
          </a:p>
          <a:p>
            <a:pPr lvl="1"/>
            <a:r>
              <a:rPr lang="en-US" dirty="0"/>
              <a:t>Smart meters. </a:t>
            </a:r>
          </a:p>
          <a:p>
            <a:endParaRPr lang="en-US" dirty="0"/>
          </a:p>
          <a:p>
            <a:r>
              <a:rPr lang="en-US" dirty="0"/>
              <a:t>Each of these categories has significant computer systems providing much of the functionality control for the device, and each of these systems has its own security issues.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23</a:t>
            </a:fld>
            <a:endParaRPr lang="en-US" dirty="0"/>
          </a:p>
        </p:txBody>
      </p:sp>
    </p:spTree>
    <p:extLst>
      <p:ext uri="{BB962C8B-B14F-4D97-AF65-F5344CB8AC3E}">
        <p14:creationId xmlns:p14="http://schemas.microsoft.com/office/powerpoint/2010/main" val="8996722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Medical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Medical systems is a very diverse group—from small implantable devices, such as pacemakers, to multi-ton MRI machines.</a:t>
            </a:r>
          </a:p>
          <a:p>
            <a:endParaRPr lang="en-US" dirty="0"/>
          </a:p>
          <a:p>
            <a:r>
              <a:rPr lang="en-US" dirty="0"/>
              <a:t>Medical devices such as lab equipment and infusion pumps have been running on computer controls for years. </a:t>
            </a:r>
          </a:p>
          <a:p>
            <a:endParaRPr lang="en-US" dirty="0"/>
          </a:p>
          <a:p>
            <a:r>
              <a:rPr lang="en-US" dirty="0"/>
              <a:t>The standard of choice has been an embedded Linux kernel that has been stripped of excess functionality (aka kernel pruning) and pressed into service in the embedded device.</a:t>
            </a:r>
          </a:p>
          <a:p>
            <a:endParaRPr lang="en-US" dirty="0"/>
          </a:p>
          <a:p>
            <a:r>
              <a:rPr lang="en-US" dirty="0"/>
              <a:t>One of the problems with this approach is how to patch this kernel when vulnerabilities are found. </a:t>
            </a:r>
          </a:p>
          <a:p>
            <a:endParaRPr lang="en-US" dirty="0"/>
          </a:p>
          <a:p>
            <a:r>
              <a:rPr lang="en-US" dirty="0"/>
              <a:t>Requires regression testing for problems.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24</a:t>
            </a:fld>
            <a:endParaRPr lang="en-US" dirty="0"/>
          </a:p>
        </p:txBody>
      </p:sp>
    </p:spTree>
    <p:extLst>
      <p:ext uri="{BB962C8B-B14F-4D97-AF65-F5344CB8AC3E}">
        <p14:creationId xmlns:p14="http://schemas.microsoft.com/office/powerpoint/2010/main" val="18346117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Medical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Medical devices are manufactured under strict regulatory guidelines that are designed for static systems that do not need patching, updating, or changes. </a:t>
            </a:r>
          </a:p>
          <a:p>
            <a:endParaRPr lang="en-US" dirty="0"/>
          </a:p>
          <a:p>
            <a:r>
              <a:rPr lang="en-US" dirty="0"/>
              <a:t>Any change would force a requalification—a lengthy, time-consuming, and expensive process. </a:t>
            </a:r>
          </a:p>
          <a:p>
            <a:endParaRPr lang="en-US" dirty="0"/>
          </a:p>
          <a:p>
            <a:r>
              <a:rPr lang="en-US" dirty="0"/>
              <a:t>As such, these devices tend to never be patched. </a:t>
            </a:r>
          </a:p>
          <a:p>
            <a:endParaRPr lang="en-US" dirty="0"/>
          </a:p>
          <a:p>
            <a:r>
              <a:rPr lang="en-US" dirty="0"/>
              <a:t>Most manufacturers simply recommended that the devices be isolated and never connected to an outside network.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25</a:t>
            </a:fld>
            <a:endParaRPr lang="en-US" dirty="0"/>
          </a:p>
        </p:txBody>
      </p:sp>
    </p:spTree>
    <p:extLst>
      <p:ext uri="{BB962C8B-B14F-4D97-AF65-F5344CB8AC3E}">
        <p14:creationId xmlns:p14="http://schemas.microsoft.com/office/powerpoint/2010/main" val="25227082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Vehicle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A modern vehicle has not a single computer in it, but actually hundreds of them, all interconnected on a bus. </a:t>
            </a:r>
          </a:p>
          <a:p>
            <a:endParaRPr lang="en-US" dirty="0"/>
          </a:p>
          <a:p>
            <a:r>
              <a:rPr lang="en-US" dirty="0"/>
              <a:t>The </a:t>
            </a:r>
            <a:r>
              <a:rPr lang="en-US" b="1" i="1" dirty="0"/>
              <a:t>controller area network (CAN) bus </a:t>
            </a:r>
            <a:r>
              <a:rPr lang="en-US" dirty="0"/>
              <a:t>is designed to allow multiple microcontrollers to communicate with each other without a central host computer.</a:t>
            </a:r>
          </a:p>
          <a:p>
            <a:pPr marL="457200" lvl="1" indent="0">
              <a:buNone/>
            </a:pPr>
            <a:r>
              <a:rPr lang="en-US" dirty="0"/>
              <a:t>	*Not to be confused with </a:t>
            </a:r>
            <a:r>
              <a:rPr lang="en-US" i="1" dirty="0"/>
              <a:t>Campus Area Network 	(CAN)</a:t>
            </a:r>
          </a:p>
          <a:p>
            <a:endParaRPr lang="en-US" dirty="0"/>
          </a:p>
          <a:p>
            <a:r>
              <a:rPr lang="en-US" dirty="0"/>
              <a:t>Newer vehicles rely on multiple computer systems, all operating semi-autonomously and with very little security.</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26</a:t>
            </a:fld>
            <a:endParaRPr lang="en-US" dirty="0"/>
          </a:p>
        </p:txBody>
      </p:sp>
    </p:spTree>
    <p:extLst>
      <p:ext uri="{BB962C8B-B14F-4D97-AF65-F5344CB8AC3E}">
        <p14:creationId xmlns:p14="http://schemas.microsoft.com/office/powerpoint/2010/main" val="37218277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Aircraft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Aircraft also have a significant computer footprint inside, as most modern jets have what is called an “all-glass cockpit,” meaning the old individual gauges and switches have been replaced with a computer display that includes a touchscreen. </a:t>
            </a:r>
          </a:p>
          <a:p>
            <a:endParaRPr lang="en-US" dirty="0"/>
          </a:p>
          <a:p>
            <a:r>
              <a:rPr lang="en-US" dirty="0"/>
              <a:t>The connecting of all of this equipment onto busses that are then eventually connected to outside networks has led to a lot of security questions for the aviation industry.</a:t>
            </a:r>
          </a:p>
          <a:p>
            <a:endParaRPr lang="en-US" dirty="0"/>
          </a:p>
          <a:p>
            <a:r>
              <a:rPr lang="en-US" dirty="0"/>
              <a:t>Patching the OS for aircraft systems is a difficult process because the industry is heavily regulated, with strict testing requirements.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27</a:t>
            </a:fld>
            <a:endParaRPr lang="en-US" dirty="0"/>
          </a:p>
        </p:txBody>
      </p:sp>
    </p:spTree>
    <p:extLst>
      <p:ext uri="{BB962C8B-B14F-4D97-AF65-F5344CB8AC3E}">
        <p14:creationId xmlns:p14="http://schemas.microsoft.com/office/powerpoint/2010/main" val="2945998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Smart Meters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Smart meters is the common name for the advanced metering infrastructure, a program initiated by the Department of Energy to bring the functionality of remote automation to meters in utilities. </a:t>
            </a:r>
          </a:p>
          <a:p>
            <a:endParaRPr lang="en-US" dirty="0"/>
          </a:p>
          <a:p>
            <a:r>
              <a:rPr lang="en-US" dirty="0"/>
              <a:t>Real-time two-way communications, computing infrastructure to analyze the data, and a whole host of new policies and procedures to take advantage of the automation have provided a revolution in utility operations.</a:t>
            </a:r>
          </a:p>
          <a:p>
            <a:endParaRPr lang="en-US" dirty="0"/>
          </a:p>
          <a:p>
            <a:r>
              <a:rPr lang="en-US" dirty="0"/>
              <a:t>For all utilities, the ability to read meters, change service, disconnect, reconnect, and detect and manage outages provides cost savings and levels of service never possible with the old manually managed meters. </a:t>
            </a:r>
          </a:p>
          <a:p>
            <a:endParaRPr lang="en-US" dirty="0"/>
          </a:p>
          <a:p>
            <a:r>
              <a:rPr lang="en-US" dirty="0"/>
              <a:t>Managing the large-scale deployment of infrastructure in a secure fashion requires an extensive cryptographic setup, with some meters having multiple passwords for different levels of operation.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28</a:t>
            </a:fld>
            <a:endParaRPr lang="en-US" dirty="0"/>
          </a:p>
        </p:txBody>
      </p:sp>
    </p:spTree>
    <p:extLst>
      <p:ext uri="{BB962C8B-B14F-4D97-AF65-F5344CB8AC3E}">
        <p14:creationId xmlns:p14="http://schemas.microsoft.com/office/powerpoint/2010/main" val="1821766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Smart Meters</a:t>
            </a:r>
            <a:endParaRPr lang="en-US" sz="36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29</a:t>
            </a:fld>
            <a:endParaRPr lang="en-US" dirty="0"/>
          </a:p>
        </p:txBody>
      </p:sp>
      <p:pic>
        <p:nvPicPr>
          <p:cNvPr id="7" name="Content Placeholder 2">
            <a:extLst>
              <a:ext uri="{FF2B5EF4-FFF2-40B4-BE49-F238E27FC236}">
                <a16:creationId xmlns:a16="http://schemas.microsoft.com/office/drawing/2014/main" id="{190AB383-F2A7-4180-9CE9-45B4289EC383}"/>
              </a:ext>
            </a:extLst>
          </p:cNvPr>
          <p:cNvPicPr>
            <a:picLocks noGrp="1" noChangeAspect="1"/>
          </p:cNvPicPr>
          <p:nvPr>
            <p:ph idx="1"/>
          </p:nvPr>
        </p:nvPicPr>
        <p:blipFill>
          <a:blip r:embed="rId2"/>
          <a:stretch>
            <a:fillRect/>
          </a:stretch>
        </p:blipFill>
        <p:spPr>
          <a:xfrm>
            <a:off x="1676400" y="2362200"/>
            <a:ext cx="5715000" cy="3552825"/>
          </a:xfrm>
          <a:prstGeom prst="rect">
            <a:avLst/>
          </a:prstGeom>
        </p:spPr>
      </p:pic>
    </p:spTree>
    <p:extLst>
      <p:ext uri="{BB962C8B-B14F-4D97-AF65-F5344CB8AC3E}">
        <p14:creationId xmlns:p14="http://schemas.microsoft.com/office/powerpoint/2010/main" val="6131939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Embedded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Embedded systems is the name given to computers that are included as an integral part of a larger system, typically hardwired in.</a:t>
            </a:r>
          </a:p>
          <a:p>
            <a:endParaRPr lang="en-US" dirty="0"/>
          </a:p>
          <a:p>
            <a:r>
              <a:rPr lang="en-US" dirty="0"/>
              <a:t>Embedded systems can be as simple as a microcontroller with fully integrated interfaces (a system on a chip) or as complex as the dozens of interconnected embedded systems in a modern automobile.</a:t>
            </a:r>
          </a:p>
          <a:p>
            <a:endParaRPr lang="en-US" dirty="0"/>
          </a:p>
          <a:p>
            <a:r>
              <a:rPr lang="en-US" dirty="0"/>
              <a:t>Embedded systems are designed with a single control purpose in mind and have virtually no additional functionality, but this does not mean that they are free of risk or security concerns.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a:t>
            </a:fld>
            <a:endParaRPr lang="en-US" dirty="0"/>
          </a:p>
        </p:txBody>
      </p:sp>
    </p:spTree>
    <p:extLst>
      <p:ext uri="{BB962C8B-B14F-4D97-AF65-F5344CB8AC3E}">
        <p14:creationId xmlns:p14="http://schemas.microsoft.com/office/powerpoint/2010/main" val="4459810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Voice over IP (VoIP)</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85000" lnSpcReduction="20000"/>
          </a:bodyPr>
          <a:lstStyle/>
          <a:p>
            <a:r>
              <a:rPr lang="en-US" dirty="0"/>
              <a:t>Voice over IP—the transmission of voice communications over IP networks—is now a commonplace method of providing telephone services.</a:t>
            </a:r>
          </a:p>
          <a:p>
            <a:endParaRPr lang="en-US" dirty="0"/>
          </a:p>
          <a:p>
            <a:r>
              <a:rPr lang="en-US" dirty="0"/>
              <a:t>VoIP systems require protections from standard traffic-based attacks such as denial of service, but also need protections from spoofing.</a:t>
            </a:r>
          </a:p>
          <a:p>
            <a:endParaRPr lang="en-US" dirty="0"/>
          </a:p>
          <a:p>
            <a:r>
              <a:rPr lang="en-US" dirty="0"/>
              <a:t>Additional risks include outsiders using your VoIP to connect to international telephony services and offering free phone calls or using your phone service to robocall people.</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30</a:t>
            </a:fld>
            <a:endParaRPr lang="en-US" dirty="0"/>
          </a:p>
        </p:txBody>
      </p:sp>
    </p:spTree>
    <p:extLst>
      <p:ext uri="{BB962C8B-B14F-4D97-AF65-F5344CB8AC3E}">
        <p14:creationId xmlns:p14="http://schemas.microsoft.com/office/powerpoint/2010/main" val="1479403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Heating, Ventilation, Air Conditioning (HVAC)</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Building-automation systems, climate-control systems, and HVAC (heating, ventilation, and air conditioning) systems are all examples of systems that are managed by embedded systems. </a:t>
            </a:r>
          </a:p>
          <a:p>
            <a:endParaRPr lang="en-US" sz="2800" dirty="0"/>
          </a:p>
          <a:p>
            <a:r>
              <a:rPr lang="en-US" sz="2800" dirty="0"/>
              <a:t>Interconnecting these systems and adding in Internet-based central control mechanisms does increase the risk profile from outside attacks.</a:t>
            </a:r>
          </a:p>
          <a:p>
            <a:endParaRPr lang="en-US" sz="2800" dirty="0"/>
          </a:p>
          <a:p>
            <a:r>
              <a:rPr lang="en-US" sz="2800" dirty="0"/>
              <a:t>Case study: Target hack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31</a:t>
            </a:fld>
            <a:endParaRPr lang="en-US" dirty="0"/>
          </a:p>
        </p:txBody>
      </p:sp>
      <p:pic>
        <p:nvPicPr>
          <p:cNvPr id="3" name="Picture 2" descr="A red circle with a white circle in the middle&#10;&#10;Description automatically generated with low confidence">
            <a:extLst>
              <a:ext uri="{FF2B5EF4-FFF2-40B4-BE49-F238E27FC236}">
                <a16:creationId xmlns:a16="http://schemas.microsoft.com/office/drawing/2014/main" id="{1C627A70-6F44-4643-8AF4-5D4A4253BED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24400" y="5653087"/>
            <a:ext cx="930275" cy="930275"/>
          </a:xfrm>
          <a:prstGeom prst="rect">
            <a:avLst/>
          </a:prstGeom>
        </p:spPr>
      </p:pic>
    </p:spTree>
    <p:extLst>
      <p:ext uri="{BB962C8B-B14F-4D97-AF65-F5344CB8AC3E}">
        <p14:creationId xmlns:p14="http://schemas.microsoft.com/office/powerpoint/2010/main" val="15249863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Drones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4419600" cy="4830762"/>
          </a:xfrm>
        </p:spPr>
        <p:txBody>
          <a:bodyPr>
            <a:normAutofit fontScale="70000" lnSpcReduction="20000"/>
          </a:bodyPr>
          <a:lstStyle/>
          <a:p>
            <a:r>
              <a:rPr lang="en-US" dirty="0"/>
              <a:t>Drones, or unmanned aerial vehicles (UAVs), represent the next frontier of flight. </a:t>
            </a:r>
          </a:p>
          <a:p>
            <a:r>
              <a:rPr lang="en-US" dirty="0"/>
              <a:t>UAVs have cameras, sensors, and processors to manage the information, and even the simple hobbyist versions have sophisticated autopilot functions.</a:t>
            </a:r>
          </a:p>
          <a:p>
            <a:r>
              <a:rPr lang="en-US" dirty="0"/>
              <a:t>Because of the remote connection, UAVs are networked and operated either under direct radio control (rare) or via a networked system (much more common).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32</a:t>
            </a:fld>
            <a:endParaRPr lang="en-US" dirty="0"/>
          </a:p>
        </p:txBody>
      </p:sp>
      <p:pic>
        <p:nvPicPr>
          <p:cNvPr id="6" name="Content Placeholder 4">
            <a:extLst>
              <a:ext uri="{FF2B5EF4-FFF2-40B4-BE49-F238E27FC236}">
                <a16:creationId xmlns:a16="http://schemas.microsoft.com/office/drawing/2014/main" id="{882A31E4-93A8-47DB-8B44-CD180AF72D32}"/>
              </a:ext>
            </a:extLst>
          </p:cNvPr>
          <p:cNvPicPr>
            <a:picLocks noChangeAspect="1"/>
          </p:cNvPicPr>
          <p:nvPr/>
        </p:nvPicPr>
        <p:blipFill>
          <a:blip r:embed="rId2"/>
          <a:stretch>
            <a:fillRect/>
          </a:stretch>
        </p:blipFill>
        <p:spPr>
          <a:xfrm>
            <a:off x="5992432" y="1950565"/>
            <a:ext cx="1761680" cy="1173756"/>
          </a:xfrm>
          <a:prstGeom prst="rect">
            <a:avLst/>
          </a:prstGeom>
        </p:spPr>
      </p:pic>
      <p:pic>
        <p:nvPicPr>
          <p:cNvPr id="7" name="Picture 6">
            <a:extLst>
              <a:ext uri="{FF2B5EF4-FFF2-40B4-BE49-F238E27FC236}">
                <a16:creationId xmlns:a16="http://schemas.microsoft.com/office/drawing/2014/main" id="{6BC65758-27B8-4C70-8AE7-40446AB3ABAD}"/>
              </a:ext>
            </a:extLst>
          </p:cNvPr>
          <p:cNvPicPr>
            <a:picLocks noChangeAspect="1"/>
          </p:cNvPicPr>
          <p:nvPr/>
        </p:nvPicPr>
        <p:blipFill>
          <a:blip r:embed="rId3"/>
          <a:stretch>
            <a:fillRect/>
          </a:stretch>
        </p:blipFill>
        <p:spPr>
          <a:xfrm>
            <a:off x="4836255" y="3591617"/>
            <a:ext cx="4074033" cy="2268381"/>
          </a:xfrm>
          <a:prstGeom prst="rect">
            <a:avLst/>
          </a:prstGeom>
        </p:spPr>
      </p:pic>
    </p:spTree>
    <p:extLst>
      <p:ext uri="{BB962C8B-B14F-4D97-AF65-F5344CB8AC3E}">
        <p14:creationId xmlns:p14="http://schemas.microsoft.com/office/powerpoint/2010/main" val="19066973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Multifunction Printers (MFPs)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Multifunction printers (MFPs), which combine a printer, scanner, and fax, have embedded compute power to act as a print server, manage the actual printing or scanning process, and allow complete network connectivity. </a:t>
            </a:r>
          </a:p>
          <a:p>
            <a:endParaRPr lang="en-US" dirty="0"/>
          </a:p>
          <a:p>
            <a:r>
              <a:rPr lang="en-US" dirty="0"/>
              <a:t>The system that runs all these functions was designed to provide maximum functionality for the device, and security is more of an afterthought than a design element.</a:t>
            </a:r>
          </a:p>
          <a:p>
            <a:endParaRPr lang="en-US" dirty="0"/>
          </a:p>
          <a:p>
            <a:r>
              <a:rPr lang="en-US" dirty="0"/>
              <a:t>These devices have been shown to be hackable and capable of passing malware from the printer to the computer.</a:t>
            </a:r>
          </a:p>
          <a:p>
            <a:endParaRPr lang="en-US" dirty="0"/>
          </a:p>
          <a:p>
            <a:r>
              <a:rPr lang="en-US" dirty="0"/>
              <a:t>Hacking embedded devices video:</a:t>
            </a:r>
          </a:p>
          <a:p>
            <a:pPr lvl="1"/>
            <a:r>
              <a:rPr lang="en-US" dirty="0">
                <a:hlinkClick r:id="rId2"/>
              </a:rPr>
              <a:t>https://www.youtube.com/watch?v=5GnMj5cus4A</a:t>
            </a:r>
            <a:endParaRPr lang="en-US" dirty="0"/>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33</a:t>
            </a:fld>
            <a:endParaRPr lang="en-US" dirty="0"/>
          </a:p>
        </p:txBody>
      </p:sp>
    </p:spTree>
    <p:extLst>
      <p:ext uri="{BB962C8B-B14F-4D97-AF65-F5344CB8AC3E}">
        <p14:creationId xmlns:p14="http://schemas.microsoft.com/office/powerpoint/2010/main" val="18817151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Real-time Operating Systems (RTOSs)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Real-time operating systems (RTOSs) are designed for devices where the processing must occur in real time and data cannot be queued or buffered for any significant length of time. </a:t>
            </a:r>
          </a:p>
          <a:p>
            <a:endParaRPr lang="en-US" dirty="0"/>
          </a:p>
          <a:p>
            <a:r>
              <a:rPr lang="en-US" dirty="0"/>
              <a:t>RTOSs are not general-purpose machines but are programmed for a specific purpose.</a:t>
            </a:r>
          </a:p>
          <a:p>
            <a:endParaRPr lang="en-US" dirty="0"/>
          </a:p>
          <a:p>
            <a:r>
              <a:rPr lang="en-US" dirty="0"/>
              <a:t>Examples:  ABS in cars or robotic arm on assembly line</a:t>
            </a:r>
          </a:p>
          <a:p>
            <a:endParaRPr lang="en-US" dirty="0"/>
          </a:p>
          <a:p>
            <a:r>
              <a:rPr lang="en-US" dirty="0"/>
              <a:t>The security implications surrounding real-time operating systems lie in their timing which could lead to a Race Condition.</a:t>
            </a:r>
          </a:p>
          <a:p>
            <a:endParaRPr lang="en-US" dirty="0"/>
          </a:p>
          <a:p>
            <a:r>
              <a:rPr lang="en-US" dirty="0"/>
              <a:t>Real-time operating systems also tend to be specific to the degree that updates and patches tend not to be common, as the manufacturer of the system does not provide that level of support.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34</a:t>
            </a:fld>
            <a:endParaRPr lang="en-US" dirty="0"/>
          </a:p>
        </p:txBody>
      </p:sp>
    </p:spTree>
    <p:extLst>
      <p:ext uri="{BB962C8B-B14F-4D97-AF65-F5344CB8AC3E}">
        <p14:creationId xmlns:p14="http://schemas.microsoft.com/office/powerpoint/2010/main" val="4763708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Surveillance Systems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Digital surveillance systems have entered the computing world through a couple of different portals.</a:t>
            </a:r>
          </a:p>
          <a:p>
            <a:endParaRPr lang="en-US" dirty="0"/>
          </a:p>
          <a:p>
            <a:r>
              <a:rPr lang="en-US" dirty="0"/>
              <a:t>High-end digital cameras have networking stacks, image processors, and even 4K video feeds. These are used in enterprises such as news organizations, which rely on getting the data live without extra processing delays.</a:t>
            </a:r>
          </a:p>
          <a:p>
            <a:endParaRPr lang="en-US" dirty="0"/>
          </a:p>
          <a:p>
            <a:r>
              <a:rPr lang="en-US" dirty="0"/>
              <a:t>Home surveillance, baby monitors, doorbell systems (Ring), etc.</a:t>
            </a:r>
          </a:p>
          <a:p>
            <a:endParaRPr lang="en-US" dirty="0"/>
          </a:p>
          <a:p>
            <a:r>
              <a:rPr lang="en-US" dirty="0"/>
              <a:t>It was a network of these devices, along with a default username and password, that led to the Mirai botnet that actually broke the Internet for a while in the fall of 2016.</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35</a:t>
            </a:fld>
            <a:endParaRPr lang="en-US" dirty="0"/>
          </a:p>
        </p:txBody>
      </p:sp>
    </p:spTree>
    <p:extLst>
      <p:ext uri="{BB962C8B-B14F-4D97-AF65-F5344CB8AC3E}">
        <p14:creationId xmlns:p14="http://schemas.microsoft.com/office/powerpoint/2010/main" val="26329058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System on a Chip (SoC)</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System on a chip (SoC) refers to a complete computer system miniaturized on a single integrated circuit, designed to provide the full functionality of a computing platform on a single chip. </a:t>
            </a:r>
          </a:p>
          <a:p>
            <a:endParaRPr lang="en-US" dirty="0"/>
          </a:p>
          <a:p>
            <a:r>
              <a:rPr lang="en-US" dirty="0"/>
              <a:t>This includes networking and graphics display. </a:t>
            </a:r>
          </a:p>
          <a:p>
            <a:endParaRPr lang="en-US" dirty="0"/>
          </a:p>
          <a:p>
            <a:r>
              <a:rPr lang="en-US" dirty="0"/>
              <a:t>Some SoC solutions come with memory, while others have the memory separate. </a:t>
            </a:r>
          </a:p>
          <a:p>
            <a:endParaRPr lang="en-US" dirty="0"/>
          </a:p>
          <a:p>
            <a:r>
              <a:rPr lang="en-US" dirty="0"/>
              <a:t>The security implications of SoC-based systems is associated not with the specifics of SoC, but in the fact that they are ubiquitous in our technology-driven lives. </a:t>
            </a:r>
          </a:p>
          <a:p>
            <a:endParaRPr lang="en-US" dirty="0"/>
          </a:p>
          <a:p>
            <a:r>
              <a:rPr lang="en-US" dirty="0"/>
              <a:t>Security issues are handled by the device, not the specific SoC aspect itself.</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36</a:t>
            </a:fld>
            <a:endParaRPr lang="en-US" dirty="0"/>
          </a:p>
        </p:txBody>
      </p:sp>
    </p:spTree>
    <p:extLst>
      <p:ext uri="{BB962C8B-B14F-4D97-AF65-F5344CB8AC3E}">
        <p14:creationId xmlns:p14="http://schemas.microsoft.com/office/powerpoint/2010/main" val="27582079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Communications</a:t>
            </a:r>
            <a:br>
              <a:rPr lang="en-US" sz="4000" b="1" dirty="0"/>
            </a:br>
            <a:r>
              <a:rPr lang="en-US" sz="4000" b="1" dirty="0"/>
              <a:t>Considerations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Embedded and specialized systems are useful for a purpose, and many times those purposes require communications across a network for other resources. </a:t>
            </a:r>
          </a:p>
          <a:p>
            <a:endParaRPr lang="en-US" sz="2800" dirty="0"/>
          </a:p>
          <a:p>
            <a:r>
              <a:rPr lang="en-US" sz="2800" dirty="0"/>
              <a:t>The communication considerations for embedded and specialized systems are dependent on the service, what task it is doing, and the resources needed.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37</a:t>
            </a:fld>
            <a:endParaRPr lang="en-US" dirty="0"/>
          </a:p>
        </p:txBody>
      </p:sp>
    </p:spTree>
    <p:extLst>
      <p:ext uri="{BB962C8B-B14F-4D97-AF65-F5344CB8AC3E}">
        <p14:creationId xmlns:p14="http://schemas.microsoft.com/office/powerpoint/2010/main" val="23630450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5G</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lnSpcReduction="10000"/>
          </a:bodyPr>
          <a:lstStyle/>
          <a:p>
            <a:r>
              <a:rPr lang="en-US" sz="2800" dirty="0"/>
              <a:t>5G is the latest generation mobile radio-based network. </a:t>
            </a:r>
          </a:p>
          <a:p>
            <a:endParaRPr lang="en-US" sz="2800" dirty="0"/>
          </a:p>
          <a:p>
            <a:r>
              <a:rPr lang="en-US" sz="2800" dirty="0"/>
              <a:t>It is designed to connect virtually everyone and everything together, including machines, objects, and devices, with a focus on higher data speeds and bandwidth. </a:t>
            </a:r>
          </a:p>
          <a:p>
            <a:endParaRPr lang="en-US" sz="2800" dirty="0"/>
          </a:p>
          <a:p>
            <a:r>
              <a:rPr lang="en-US" sz="2800" dirty="0"/>
              <a:t>5G networks are more than just bigger pipes; the standard has many functional elements to improve both performance and efficiencies.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38</a:t>
            </a:fld>
            <a:endParaRPr lang="en-US" dirty="0"/>
          </a:p>
        </p:txBody>
      </p:sp>
    </p:spTree>
    <p:extLst>
      <p:ext uri="{BB962C8B-B14F-4D97-AF65-F5344CB8AC3E}">
        <p14:creationId xmlns:p14="http://schemas.microsoft.com/office/powerpoint/2010/main" val="34419915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Narrow-Band Radio</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Narrow-band radio communications use narrow bands of frequencies for low-data-rate communications. </a:t>
            </a:r>
          </a:p>
          <a:p>
            <a:endParaRPr lang="en-US" dirty="0"/>
          </a:p>
          <a:p>
            <a:r>
              <a:rPr lang="en-US" dirty="0"/>
              <a:t>While a low data rate may seem to be a big problem, not all systems have high-data-rate needs, and narrow-band radio offers advantages in range and power utilization. </a:t>
            </a:r>
          </a:p>
          <a:p>
            <a:endParaRPr lang="en-US" dirty="0"/>
          </a:p>
          <a:p>
            <a:r>
              <a:rPr lang="en-US" dirty="0"/>
              <a:t>Lower-power transmitters are the norm, as are significantly longer ranges. </a:t>
            </a:r>
          </a:p>
          <a:p>
            <a:endParaRPr lang="en-US" dirty="0"/>
          </a:p>
          <a:p>
            <a:r>
              <a:rPr lang="en-US" dirty="0"/>
              <a:t>So, if a company has a bunch of drilling rigs over a large geographic area and needs to move relative small quantities of data between them, then narrow-band radio can be the ideal solution.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39</a:t>
            </a:fld>
            <a:endParaRPr lang="en-US" dirty="0"/>
          </a:p>
        </p:txBody>
      </p:sp>
    </p:spTree>
    <p:extLst>
      <p:ext uri="{BB962C8B-B14F-4D97-AF65-F5344CB8AC3E}">
        <p14:creationId xmlns:p14="http://schemas.microsoft.com/office/powerpoint/2010/main" val="1787020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Raspberry Pi</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Raspberry Pi is a highly successful, low-cost, single-board computer. </a:t>
            </a:r>
          </a:p>
          <a:p>
            <a:endParaRPr lang="en-US" dirty="0"/>
          </a:p>
          <a:p>
            <a:r>
              <a:rPr lang="en-US" dirty="0"/>
              <a:t>Millions of these devices have found their way into a wide range of applications—from use by hobbyists to prototype engineers, and even as production elements in some cases.</a:t>
            </a:r>
          </a:p>
          <a:p>
            <a:endParaRPr lang="en-US" dirty="0"/>
          </a:p>
          <a:p>
            <a:r>
              <a:rPr lang="en-US" dirty="0"/>
              <a:t>Securing a Raspberry Pi is similar to securing any other system. </a:t>
            </a:r>
          </a:p>
          <a:p>
            <a:endParaRPr lang="en-US" dirty="0"/>
          </a:p>
          <a:p>
            <a:r>
              <a:rPr lang="en-US" dirty="0"/>
              <a:t>One has to consider the environment in which it will be deployed, how it is connected to other users, and what data and sensitive information is involved.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a:t>
            </a:fld>
            <a:endParaRPr lang="en-US" dirty="0"/>
          </a:p>
        </p:txBody>
      </p:sp>
    </p:spTree>
    <p:extLst>
      <p:ext uri="{BB962C8B-B14F-4D97-AF65-F5344CB8AC3E}">
        <p14:creationId xmlns:p14="http://schemas.microsoft.com/office/powerpoint/2010/main" val="33024962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Baseband Radio</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62500" lnSpcReduction="20000"/>
          </a:bodyPr>
          <a:lstStyle/>
          <a:p>
            <a:r>
              <a:rPr lang="en-US" dirty="0"/>
              <a:t>Baseband refers to the original bandwidth produced by a signal. </a:t>
            </a:r>
          </a:p>
          <a:p>
            <a:endParaRPr lang="en-US" dirty="0"/>
          </a:p>
          <a:p>
            <a:r>
              <a:rPr lang="en-US" dirty="0"/>
              <a:t>For typical audio signals, it is 20–20,000 Hz. </a:t>
            </a:r>
          </a:p>
          <a:p>
            <a:endParaRPr lang="en-US" dirty="0"/>
          </a:p>
          <a:p>
            <a:r>
              <a:rPr lang="en-US" dirty="0"/>
              <a:t>For a signal to be transmitted over a radio circuit, it is usually encoded or modulated in a manner that can then be blended with the radio wave, carrying the information in the changes on a radio wave. </a:t>
            </a:r>
          </a:p>
          <a:p>
            <a:endParaRPr lang="en-US" b="1" i="1" dirty="0"/>
          </a:p>
          <a:p>
            <a:r>
              <a:rPr lang="en-US" b="1" i="1" dirty="0"/>
              <a:t>Baseband</a:t>
            </a:r>
            <a:r>
              <a:rPr lang="en-US" dirty="0"/>
              <a:t> radio refers to the signal that is being transmitted and represents a single channel of communication. </a:t>
            </a:r>
          </a:p>
          <a:p>
            <a:endParaRPr lang="en-US" b="1" i="1" dirty="0"/>
          </a:p>
          <a:p>
            <a:r>
              <a:rPr lang="en-US" b="1" i="1" dirty="0"/>
              <a:t>Broadband</a:t>
            </a:r>
            <a:r>
              <a:rPr lang="en-US" dirty="0"/>
              <a:t> radio is when multiple signals are bundled together for transmission, and equipment is typically required to separate out the individual communications. </a:t>
            </a:r>
          </a:p>
          <a:p>
            <a:endParaRPr lang="en-US" dirty="0"/>
          </a:p>
          <a:p>
            <a:r>
              <a:rPr lang="en-US" dirty="0"/>
              <a:t>Baseband radio, by design, is very simple, as it only carries a single channel to manage communications across.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40</a:t>
            </a:fld>
            <a:endParaRPr lang="en-US" dirty="0"/>
          </a:p>
        </p:txBody>
      </p:sp>
    </p:spTree>
    <p:extLst>
      <p:ext uri="{BB962C8B-B14F-4D97-AF65-F5344CB8AC3E}">
        <p14:creationId xmlns:p14="http://schemas.microsoft.com/office/powerpoint/2010/main" val="222166555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Subscriber Identity Module (SIM) Cards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A Subscriber Identity Module (SIM) card is a device used to hold key information needed to conduct communications across telecommunication networks. </a:t>
            </a:r>
          </a:p>
          <a:p>
            <a:endParaRPr lang="en-US" dirty="0"/>
          </a:p>
          <a:p>
            <a:r>
              <a:rPr lang="en-US" dirty="0"/>
              <a:t>A SIM card provides a means of identifying users and other key items of information when using telecommunication networks.</a:t>
            </a:r>
          </a:p>
          <a:p>
            <a:endParaRPr lang="en-US" dirty="0"/>
          </a:p>
          <a:p>
            <a:r>
              <a:rPr lang="en-US" dirty="0"/>
              <a:t>The SIM card provides the information needed by the network to attribute the call.</a:t>
            </a:r>
          </a:p>
          <a:p>
            <a:endParaRPr lang="en-US" dirty="0"/>
          </a:p>
          <a:p>
            <a:r>
              <a:rPr lang="en-US" dirty="0"/>
              <a:t>SIM cards are important because they can contain user data and authentication information as well as provide identity services. </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41</a:t>
            </a:fld>
            <a:endParaRPr lang="en-US" dirty="0"/>
          </a:p>
        </p:txBody>
      </p:sp>
    </p:spTree>
    <p:extLst>
      <p:ext uri="{BB962C8B-B14F-4D97-AF65-F5344CB8AC3E}">
        <p14:creationId xmlns:p14="http://schemas.microsoft.com/office/powerpoint/2010/main" val="21202576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Zigbee</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i="1" dirty="0"/>
              <a:t>Zigbee</a:t>
            </a:r>
            <a:r>
              <a:rPr lang="en-US" dirty="0"/>
              <a:t> is a low-power mesh radio service used to connect sensors and basic devices.</a:t>
            </a:r>
          </a:p>
          <a:p>
            <a:endParaRPr lang="en-US" dirty="0"/>
          </a:p>
          <a:p>
            <a:pPr lvl="1"/>
            <a:r>
              <a:rPr lang="en-US" dirty="0"/>
              <a:t>Used in smart home and commercial sectors</a:t>
            </a:r>
          </a:p>
          <a:p>
            <a:endParaRPr lang="en-US" dirty="0">
              <a:hlinkClick r:id="rId2"/>
            </a:endParaRPr>
          </a:p>
          <a:p>
            <a:r>
              <a:rPr lang="en-US" dirty="0">
                <a:hlinkClick r:id="rId2"/>
              </a:rPr>
              <a:t>https://zigbeealliance.org/solution/zigbee/</a:t>
            </a:r>
            <a:endParaRPr lang="en-US" dirty="0"/>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42</a:t>
            </a:fld>
            <a:endParaRPr lang="en-US" dirty="0"/>
          </a:p>
        </p:txBody>
      </p:sp>
    </p:spTree>
    <p:extLst>
      <p:ext uri="{BB962C8B-B14F-4D97-AF65-F5344CB8AC3E}">
        <p14:creationId xmlns:p14="http://schemas.microsoft.com/office/powerpoint/2010/main" val="160268163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4000" b="1" dirty="0"/>
              <a:t>Constraints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Specialized and embedded systems have a different set of constraints that they are designed to operate under. </a:t>
            </a:r>
          </a:p>
          <a:p>
            <a:endParaRPr lang="en-US" sz="2800" dirty="0"/>
          </a:p>
          <a:p>
            <a:r>
              <a:rPr lang="en-US" sz="2800" dirty="0"/>
              <a:t>Typical constraints for these devices include limitations on power, compute capacity, network throughput and bandwidth, cryptography, and cost. </a:t>
            </a:r>
          </a:p>
          <a:p>
            <a:endParaRPr lang="en-US" sz="2800" dirty="0"/>
          </a:p>
          <a:p>
            <a:r>
              <a:rPr lang="en-US" sz="2800" dirty="0"/>
              <a:t>Additional issues in items like authentication and trust can also be driving factors.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43</a:t>
            </a:fld>
            <a:endParaRPr lang="en-US" dirty="0"/>
          </a:p>
        </p:txBody>
      </p:sp>
    </p:spTree>
    <p:extLst>
      <p:ext uri="{BB962C8B-B14F-4D97-AF65-F5344CB8AC3E}">
        <p14:creationId xmlns:p14="http://schemas.microsoft.com/office/powerpoint/2010/main" val="41655422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Power</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Electronic circuits take power to operate, and it comes from one of several sources: a power supply connected to the grid, a battery, solar, or another type of device. </a:t>
            </a:r>
          </a:p>
          <a:p>
            <a:endParaRPr lang="en-US" dirty="0"/>
          </a:p>
          <a:p>
            <a:r>
              <a:rPr lang="en-US" dirty="0"/>
              <a:t>Power is a key driver in many embedded and specialized systems because it is a true limiter. </a:t>
            </a:r>
          </a:p>
          <a:p>
            <a:endParaRPr lang="en-US" dirty="0"/>
          </a:p>
          <a:p>
            <a:r>
              <a:rPr lang="en-US" dirty="0"/>
              <a:t>When the power supply is interrupted and no backup power supply exists, the device stops functioning. </a:t>
            </a:r>
          </a:p>
          <a:p>
            <a:endParaRPr lang="en-US" dirty="0"/>
          </a:p>
          <a:p>
            <a:r>
              <a:rPr lang="en-US" dirty="0"/>
              <a:t>Power drives many design elements because extra functionality that is not needed, including speed, only uses power and does not add to the functionality of the unit.</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44</a:t>
            </a:fld>
            <a:endParaRPr lang="en-US" dirty="0"/>
          </a:p>
        </p:txBody>
      </p:sp>
    </p:spTree>
    <p:extLst>
      <p:ext uri="{BB962C8B-B14F-4D97-AF65-F5344CB8AC3E}">
        <p14:creationId xmlns:p14="http://schemas.microsoft.com/office/powerpoint/2010/main" val="322505816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Compute</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The compute capability of embedded and specialized systems is another key component that is matched to the task the device is designed to accomplish. </a:t>
            </a:r>
          </a:p>
          <a:p>
            <a:endParaRPr lang="en-US" dirty="0"/>
          </a:p>
          <a:p>
            <a:r>
              <a:rPr lang="en-US" dirty="0"/>
              <a:t>Compute performance is one of the major elements in the power equation, and excess compute capacity results in more power drain and less useful life on a battery charge.</a:t>
            </a:r>
          </a:p>
          <a:p>
            <a:endParaRPr lang="en-US" dirty="0"/>
          </a:p>
          <a:p>
            <a:r>
              <a:rPr lang="en-US" dirty="0"/>
              <a:t>From tiny microcontrollers the size of a grain of rice with very limited capabilities, to the ASICs designed for visual/lidar processing in modern self-driving cars, the range of capabilities is wide. </a:t>
            </a:r>
          </a:p>
          <a:p>
            <a:endParaRPr lang="en-US" dirty="0"/>
          </a:p>
          <a:p>
            <a:r>
              <a:rPr lang="en-US" dirty="0"/>
              <a:t>The key point to remember is that compute power, power capacity, and useful lifetime without external power are all locked in a battle, each taking from the other two.</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45</a:t>
            </a:fld>
            <a:endParaRPr lang="en-US" dirty="0"/>
          </a:p>
        </p:txBody>
      </p:sp>
    </p:spTree>
    <p:extLst>
      <p:ext uri="{BB962C8B-B14F-4D97-AF65-F5344CB8AC3E}">
        <p14:creationId xmlns:p14="http://schemas.microsoft.com/office/powerpoint/2010/main" val="1073396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Network</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Network limitations are due to constraints from power and connectivity. </a:t>
            </a:r>
          </a:p>
          <a:p>
            <a:endParaRPr lang="en-US" dirty="0"/>
          </a:p>
          <a:p>
            <a:r>
              <a:rPr lang="en-US" dirty="0"/>
              <a:t>Networking is the key value component behind the Internet of Things revolution. </a:t>
            </a:r>
          </a:p>
          <a:p>
            <a:endParaRPr lang="en-US" dirty="0"/>
          </a:p>
          <a:p>
            <a:r>
              <a:rPr lang="en-US" dirty="0"/>
              <a:t>The utility of networking power is related to an exponential function associated with the number of nodes.</a:t>
            </a:r>
          </a:p>
          <a:p>
            <a:endParaRPr lang="en-US" dirty="0"/>
          </a:p>
          <a:p>
            <a:r>
              <a:rPr lang="en-US" dirty="0"/>
              <a:t>Larger deployments (think smart meters in a major metropolitan area) deliver tremendous quantities of data, via a network, to a data center on a regular and timely basis. </a:t>
            </a:r>
          </a:p>
          <a:p>
            <a:endParaRPr lang="en-US" dirty="0"/>
          </a:p>
          <a:p>
            <a:r>
              <a:rPr lang="en-US" dirty="0"/>
              <a:t>Managing large data flows places a burden on the central site, which if not properly planned for and executed becomes a constraint on the overall system operation.</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46</a:t>
            </a:fld>
            <a:endParaRPr lang="en-US" dirty="0"/>
          </a:p>
        </p:txBody>
      </p:sp>
    </p:spTree>
    <p:extLst>
      <p:ext uri="{BB962C8B-B14F-4D97-AF65-F5344CB8AC3E}">
        <p14:creationId xmlns:p14="http://schemas.microsoft.com/office/powerpoint/2010/main" val="22306485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Cryptographic Functions</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92500" lnSpcReduction="10000"/>
          </a:bodyPr>
          <a:lstStyle/>
          <a:p>
            <a:r>
              <a:rPr lang="en-US" sz="2800" dirty="0"/>
              <a:t>Cryptographic functions can be essential to secure data during transmission, but this functionality comes at a price. </a:t>
            </a:r>
          </a:p>
          <a:p>
            <a:endParaRPr lang="en-US" sz="2800" dirty="0"/>
          </a:p>
          <a:p>
            <a:r>
              <a:rPr lang="en-US" sz="2800" dirty="0"/>
              <a:t>The level of computational resources for crypto functions can be substantial, thus becoming a constraint on the overall system. </a:t>
            </a:r>
          </a:p>
          <a:p>
            <a:endParaRPr lang="en-US" sz="2800" dirty="0"/>
          </a:p>
          <a:p>
            <a:r>
              <a:rPr lang="en-US" sz="2800" dirty="0"/>
              <a:t>Lightweight cryptographic algorithms are being developed to specifically address these challenges, and these are covered in Chapter 16, “Cryptographic Concepts.”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47</a:t>
            </a:fld>
            <a:endParaRPr lang="en-US" dirty="0"/>
          </a:p>
        </p:txBody>
      </p:sp>
    </p:spTree>
    <p:extLst>
      <p:ext uri="{BB962C8B-B14F-4D97-AF65-F5344CB8AC3E}">
        <p14:creationId xmlns:p14="http://schemas.microsoft.com/office/powerpoint/2010/main" val="2160924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Inability to Patch</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inability to patch an item represents a security risk and a constraint. </a:t>
            </a:r>
            <a:r>
              <a:rPr lang="en-US" i="1" dirty="0"/>
              <a:t>(Immutable system)</a:t>
            </a:r>
          </a:p>
          <a:p>
            <a:endParaRPr lang="en-US" dirty="0"/>
          </a:p>
          <a:p>
            <a:r>
              <a:rPr lang="en-US" dirty="0"/>
              <a:t>This is typically caused by a series of design decisions predicated on producing items that are not computers but rather single-purpose devices. </a:t>
            </a:r>
          </a:p>
          <a:p>
            <a:endParaRPr lang="en-US" dirty="0"/>
          </a:p>
          <a:p>
            <a:r>
              <a:rPr lang="en-US" dirty="0"/>
              <a:t>While Raspberry Pi’s and Arduinos may get patches from their developers, the embedded controller in a surveillance camera is another story altogether. </a:t>
            </a:r>
          </a:p>
          <a:p>
            <a:endParaRPr lang="en-US" dirty="0"/>
          </a:p>
          <a:p>
            <a:r>
              <a:rPr lang="en-US" dirty="0"/>
              <a:t>Simply put, the ecosystem for most embedded devices is missing the means, the culture, and in many cases the sheer ability to manage the patch process.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48</a:t>
            </a:fld>
            <a:endParaRPr lang="en-US" dirty="0"/>
          </a:p>
        </p:txBody>
      </p:sp>
    </p:spTree>
    <p:extLst>
      <p:ext uri="{BB962C8B-B14F-4D97-AF65-F5344CB8AC3E}">
        <p14:creationId xmlns:p14="http://schemas.microsoft.com/office/powerpoint/2010/main" val="295858251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Authentication</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4830762"/>
          </a:xfrm>
        </p:spPr>
        <p:txBody>
          <a:bodyPr>
            <a:normAutofit/>
          </a:bodyPr>
          <a:lstStyle/>
          <a:p>
            <a:r>
              <a:rPr lang="en-US" sz="2800" dirty="0"/>
              <a:t>Authentication is an important predicate to security functionality.</a:t>
            </a:r>
          </a:p>
          <a:p>
            <a:endParaRPr lang="en-US" sz="2800" dirty="0"/>
          </a:p>
          <a:p>
            <a:r>
              <a:rPr lang="en-US" sz="2800" dirty="0"/>
              <a:t>This is a serious concern regarding embedded systems.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49</a:t>
            </a:fld>
            <a:endParaRPr lang="en-US" dirty="0"/>
          </a:p>
        </p:txBody>
      </p:sp>
    </p:spTree>
    <p:extLst>
      <p:ext uri="{BB962C8B-B14F-4D97-AF65-F5344CB8AC3E}">
        <p14:creationId xmlns:p14="http://schemas.microsoft.com/office/powerpoint/2010/main" val="3429502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Raspberry Pi</a:t>
            </a:r>
            <a:endParaRPr lang="en-US" sz="36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a:t>
            </a:fld>
            <a:endParaRPr lang="en-US" dirty="0"/>
          </a:p>
        </p:txBody>
      </p:sp>
      <p:pic>
        <p:nvPicPr>
          <p:cNvPr id="7" name="Content Placeholder 3">
            <a:extLst>
              <a:ext uri="{FF2B5EF4-FFF2-40B4-BE49-F238E27FC236}">
                <a16:creationId xmlns:a16="http://schemas.microsoft.com/office/drawing/2014/main" id="{BC1A71B4-C417-4BFE-8187-2686CECD5FD0}"/>
              </a:ext>
            </a:extLst>
          </p:cNvPr>
          <p:cNvPicPr>
            <a:picLocks noGrp="1" noChangeAspect="1"/>
          </p:cNvPicPr>
          <p:nvPr>
            <p:ph idx="1"/>
          </p:nvPr>
        </p:nvPicPr>
        <p:blipFill>
          <a:blip r:embed="rId2"/>
          <a:stretch>
            <a:fillRect/>
          </a:stretch>
        </p:blipFill>
        <p:spPr>
          <a:xfrm>
            <a:off x="1600200" y="2133600"/>
            <a:ext cx="6364224" cy="3745271"/>
          </a:xfrm>
          <a:prstGeom prst="rect">
            <a:avLst/>
          </a:prstGeom>
        </p:spPr>
      </p:pic>
    </p:spTree>
    <p:extLst>
      <p:ext uri="{BB962C8B-B14F-4D97-AF65-F5344CB8AC3E}">
        <p14:creationId xmlns:p14="http://schemas.microsoft.com/office/powerpoint/2010/main" val="1447998963"/>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Range</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In most cases, range is a function of power—one of the true limitations of many specialized and embedded systems. </a:t>
            </a:r>
          </a:p>
          <a:p>
            <a:endParaRPr lang="en-US" sz="2800" dirty="0"/>
          </a:p>
          <a:p>
            <a:r>
              <a:rPr lang="en-US" sz="2800" dirty="0"/>
              <a:t>One of the challenges of IoT deployments is getting them to the Internet, because their range is unlimited. </a:t>
            </a:r>
          </a:p>
          <a:p>
            <a:endParaRPr lang="en-US" sz="2800" dirty="0"/>
          </a:p>
          <a:p>
            <a:r>
              <a:rPr lang="en-US" sz="2800" dirty="0"/>
              <a:t>However, this comes at the cost of security/risk.</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50</a:t>
            </a:fld>
            <a:endParaRPr lang="en-US" dirty="0"/>
          </a:p>
        </p:txBody>
      </p:sp>
    </p:spTree>
    <p:extLst>
      <p:ext uri="{BB962C8B-B14F-4D97-AF65-F5344CB8AC3E}">
        <p14:creationId xmlns:p14="http://schemas.microsoft.com/office/powerpoint/2010/main" val="20412368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Cost</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7500" lnSpcReduction="20000"/>
          </a:bodyPr>
          <a:lstStyle/>
          <a:p>
            <a:r>
              <a:rPr lang="en-US" dirty="0"/>
              <a:t>The whole purpose behind developing specialized/embedded systems is that the value is there. </a:t>
            </a:r>
          </a:p>
          <a:p>
            <a:endParaRPr lang="en-US" dirty="0"/>
          </a:p>
          <a:p>
            <a:r>
              <a:rPr lang="en-US" dirty="0"/>
              <a:t>The functionality return for the cost of the unit justifies the design and deployment, so cost is to a degree baked in. </a:t>
            </a:r>
          </a:p>
          <a:p>
            <a:endParaRPr lang="en-US" dirty="0"/>
          </a:p>
          <a:p>
            <a:r>
              <a:rPr lang="en-US" dirty="0"/>
              <a:t>So, rather than viewing cost as a constraint, it is the factor that drives the creation of these solutions. </a:t>
            </a:r>
          </a:p>
          <a:p>
            <a:endParaRPr lang="en-US" dirty="0"/>
          </a:p>
          <a:p>
            <a:r>
              <a:rPr lang="en-US" dirty="0"/>
              <a:t>However, cost is also an economic issue because extra functionality leads to extra cost, and if this functionality isn’t needed in the final solution, money is wasted.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51</a:t>
            </a:fld>
            <a:endParaRPr lang="en-US" dirty="0"/>
          </a:p>
        </p:txBody>
      </p:sp>
    </p:spTree>
    <p:extLst>
      <p:ext uri="{BB962C8B-B14F-4D97-AF65-F5344CB8AC3E}">
        <p14:creationId xmlns:p14="http://schemas.microsoft.com/office/powerpoint/2010/main" val="26778314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Implied Trust</a:t>
            </a:r>
            <a:endParaRPr lang="en-US" sz="36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lnSpcReduction="10000"/>
          </a:bodyPr>
          <a:lstStyle/>
          <a:p>
            <a:r>
              <a:rPr lang="en-US" sz="2800" dirty="0"/>
              <a:t>Implied trust, by definition, is trust that has not been specifically set up but yet exists. </a:t>
            </a:r>
          </a:p>
          <a:p>
            <a:endParaRPr lang="en-US" sz="2800" dirty="0"/>
          </a:p>
          <a:p>
            <a:r>
              <a:rPr lang="en-US" sz="2800" dirty="0"/>
              <a:t>This is almost a given in many specialized systems because they are not intended or designed to be general-purpose compute devices; therefore, the thought processes associated with regular trust vis-à-vis computers and the Internet do not exist. </a:t>
            </a:r>
          </a:p>
          <a:p>
            <a:endParaRPr lang="en-US" sz="2800" dirty="0"/>
          </a:p>
          <a:p>
            <a:r>
              <a:rPr lang="en-US" sz="2800" dirty="0"/>
              <a:t>This makes for easier connectivity, but also opens doors for an attacker.</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52</a:t>
            </a:fld>
            <a:endParaRPr lang="en-US" dirty="0"/>
          </a:p>
        </p:txBody>
      </p:sp>
    </p:spTree>
    <p:extLst>
      <p:ext uri="{BB962C8B-B14F-4D97-AF65-F5344CB8AC3E}">
        <p14:creationId xmlns:p14="http://schemas.microsoft.com/office/powerpoint/2010/main" val="3064331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fontScale="90000"/>
          </a:bodyPr>
          <a:lstStyle/>
          <a:p>
            <a:pPr eaLnBrk="1" hangingPunct="1"/>
            <a:r>
              <a:rPr lang="en-US" sz="4000" b="1" dirty="0"/>
              <a:t>Field Programmable Gate Arrays (FPGAs)</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fontScale="70000" lnSpcReduction="20000"/>
          </a:bodyPr>
          <a:lstStyle/>
          <a:p>
            <a:r>
              <a:rPr lang="en-US" dirty="0"/>
              <a:t>Field programmable gate arrays (FPGAs) are electronic circuits that are programmed to perform a specific function. </a:t>
            </a:r>
          </a:p>
          <a:p>
            <a:endParaRPr lang="en-US" dirty="0"/>
          </a:p>
          <a:p>
            <a:r>
              <a:rPr lang="en-US" dirty="0"/>
              <a:t>These semiconductor devices are based around a matrix of configurable logic blocks (CLBs) that are connected via programmable interconnects, and in essence the logic is programmed before use. </a:t>
            </a:r>
          </a:p>
          <a:p>
            <a:endParaRPr lang="en-US" dirty="0"/>
          </a:p>
          <a:p>
            <a:r>
              <a:rPr lang="en-US" dirty="0"/>
              <a:t>FPGAs are designed to be reprogrammed to the desired functionality requirements after manufacturing, and they can typically be reprogrammed as designs of the functionality evolve.</a:t>
            </a:r>
          </a:p>
          <a:p>
            <a:endParaRPr lang="en-US" dirty="0"/>
          </a:p>
          <a:p>
            <a:r>
              <a:rPr lang="en-US" dirty="0"/>
              <a:t>FPGAs and ASICs are found in a lot of custom devices, where a full-blown computer with an operating system (OS) and all that it entails is not needed.</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6</a:t>
            </a:fld>
            <a:endParaRPr lang="en-US" dirty="0"/>
          </a:p>
        </p:txBody>
      </p:sp>
    </p:spTree>
    <p:extLst>
      <p:ext uri="{BB962C8B-B14F-4D97-AF65-F5344CB8AC3E}">
        <p14:creationId xmlns:p14="http://schemas.microsoft.com/office/powerpoint/2010/main" val="25231756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752600" y="274638"/>
            <a:ext cx="7162800" cy="1143000"/>
          </a:xfrm>
          <a:noFill/>
        </p:spPr>
        <p:txBody>
          <a:bodyPr>
            <a:normAutofit fontScale="90000"/>
          </a:bodyPr>
          <a:lstStyle/>
          <a:p>
            <a:pPr eaLnBrk="1" hangingPunct="1"/>
            <a:r>
              <a:rPr lang="en-US" sz="4000" b="1" dirty="0"/>
              <a:t>Field Programmable Gate Arrays (FPGAs)</a:t>
            </a:r>
            <a:endParaRPr lang="en-US" sz="40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7</a:t>
            </a:fld>
            <a:endParaRPr lang="en-US" dirty="0"/>
          </a:p>
        </p:txBody>
      </p:sp>
      <p:pic>
        <p:nvPicPr>
          <p:cNvPr id="7" name="Content Placeholder 2">
            <a:extLst>
              <a:ext uri="{FF2B5EF4-FFF2-40B4-BE49-F238E27FC236}">
                <a16:creationId xmlns:a16="http://schemas.microsoft.com/office/drawing/2014/main" id="{2669358A-D70E-49C7-87D3-C05A471EDF18}"/>
              </a:ext>
            </a:extLst>
          </p:cNvPr>
          <p:cNvPicPr>
            <a:picLocks noGrp="1" noChangeAspect="1"/>
          </p:cNvPicPr>
          <p:nvPr>
            <p:ph idx="1"/>
          </p:nvPr>
        </p:nvPicPr>
        <p:blipFill>
          <a:blip r:embed="rId2"/>
          <a:stretch>
            <a:fillRect/>
          </a:stretch>
        </p:blipFill>
        <p:spPr>
          <a:xfrm>
            <a:off x="1818216" y="2005012"/>
            <a:ext cx="5801784" cy="4351338"/>
          </a:xfrm>
          <a:prstGeom prst="rect">
            <a:avLst/>
          </a:prstGeom>
        </p:spPr>
      </p:pic>
    </p:spTree>
    <p:extLst>
      <p:ext uri="{BB962C8B-B14F-4D97-AF65-F5344CB8AC3E}">
        <p14:creationId xmlns:p14="http://schemas.microsoft.com/office/powerpoint/2010/main" val="29688066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676400" y="274638"/>
            <a:ext cx="7239000" cy="1143000"/>
          </a:xfrm>
          <a:noFill/>
        </p:spPr>
        <p:txBody>
          <a:bodyPr>
            <a:normAutofit/>
          </a:bodyPr>
          <a:lstStyle/>
          <a:p>
            <a:pPr eaLnBrk="1" hangingPunct="1"/>
            <a:r>
              <a:rPr lang="en-US" sz="3600" b="1" dirty="0"/>
              <a:t>Arduino</a:t>
            </a:r>
            <a:endParaRPr lang="en-US" sz="4000" dirty="0">
              <a:latin typeface="Arial" charset="0"/>
              <a:cs typeface="Arial" charset="0"/>
            </a:endParaRPr>
          </a:p>
        </p:txBody>
      </p:sp>
      <p:sp>
        <p:nvSpPr>
          <p:cNvPr id="4" name="Rectangle 3"/>
          <p:cNvSpPr>
            <a:spLocks noGrp="1" noChangeArrowheads="1"/>
          </p:cNvSpPr>
          <p:nvPr>
            <p:ph idx="1"/>
          </p:nvPr>
        </p:nvSpPr>
        <p:spPr>
          <a:xfrm>
            <a:off x="152400" y="1752600"/>
            <a:ext cx="8763000" cy="5105400"/>
          </a:xfrm>
        </p:spPr>
        <p:txBody>
          <a:bodyPr>
            <a:normAutofit/>
          </a:bodyPr>
          <a:lstStyle/>
          <a:p>
            <a:r>
              <a:rPr lang="en-US" sz="2800" dirty="0"/>
              <a:t>The Arduino is a single-board microcontroller, not a full-fledged computer like the Raspberry Pi. </a:t>
            </a:r>
          </a:p>
          <a:p>
            <a:endParaRPr lang="en-US" sz="2800" dirty="0"/>
          </a:p>
          <a:p>
            <a:r>
              <a:rPr lang="en-US" sz="2800" dirty="0"/>
              <a:t>The Arduino is simpler, designed to provide computer control to hardware projects without the overhead of a full computer, OS, and so on. </a:t>
            </a:r>
          </a:p>
          <a:p>
            <a:endParaRPr lang="en-US" sz="2800" dirty="0"/>
          </a:p>
          <a:p>
            <a:r>
              <a:rPr lang="en-US" sz="2800" dirty="0"/>
              <a:t>While a Raspberry Pi is designed as a computer, the Arduino is designed as a controller, specifically for interfacing with sensors and devices.</a:t>
            </a: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8</a:t>
            </a:fld>
            <a:endParaRPr lang="en-US" dirty="0"/>
          </a:p>
        </p:txBody>
      </p:sp>
    </p:spTree>
    <p:extLst>
      <p:ext uri="{BB962C8B-B14F-4D97-AF65-F5344CB8AC3E}">
        <p14:creationId xmlns:p14="http://schemas.microsoft.com/office/powerpoint/2010/main" val="1241911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5"/>
          <p:cNvSpPr>
            <a:spLocks noGrp="1" noChangeArrowheads="1"/>
          </p:cNvSpPr>
          <p:nvPr>
            <p:ph type="title"/>
          </p:nvPr>
        </p:nvSpPr>
        <p:spPr>
          <a:xfrm>
            <a:off x="152400" y="274638"/>
            <a:ext cx="8763000" cy="1143000"/>
          </a:xfrm>
          <a:noFill/>
        </p:spPr>
        <p:txBody>
          <a:bodyPr>
            <a:normAutofit/>
          </a:bodyPr>
          <a:lstStyle/>
          <a:p>
            <a:pPr eaLnBrk="1" hangingPunct="1"/>
            <a:r>
              <a:rPr lang="en-US" sz="4000" b="1" dirty="0"/>
              <a:t>Arduino</a:t>
            </a:r>
            <a:endParaRPr lang="en-US" sz="4000" dirty="0">
              <a:latin typeface="Arial" charset="0"/>
              <a:cs typeface="Arial" charset="0"/>
            </a:endParaRPr>
          </a:p>
        </p:txBody>
      </p:sp>
      <p:sp>
        <p:nvSpPr>
          <p:cNvPr id="5" name="Slide Number Placeholder 4"/>
          <p:cNvSpPr>
            <a:spLocks noGrp="1"/>
          </p:cNvSpPr>
          <p:nvPr>
            <p:ph type="sldNum" sz="quarter" idx="12"/>
          </p:nvPr>
        </p:nvSpPr>
        <p:spPr/>
        <p:txBody>
          <a:bodyPr/>
          <a:lstStyle/>
          <a:p>
            <a:pPr>
              <a:defRPr/>
            </a:pPr>
            <a:fld id="{F4E43AAA-F4EE-49AF-BC77-A6BA378C5A5B}" type="slidenum">
              <a:rPr lang="en-US" smtClean="0"/>
              <a:pPr>
                <a:defRPr/>
              </a:pPr>
              <a:t>9</a:t>
            </a:fld>
            <a:endParaRPr lang="en-US" dirty="0"/>
          </a:p>
        </p:txBody>
      </p:sp>
      <p:pic>
        <p:nvPicPr>
          <p:cNvPr id="8" name="Content Placeholder 2">
            <a:extLst>
              <a:ext uri="{FF2B5EF4-FFF2-40B4-BE49-F238E27FC236}">
                <a16:creationId xmlns:a16="http://schemas.microsoft.com/office/drawing/2014/main" id="{8DB12E44-7EB4-4394-BCE7-6E628251B6F3}"/>
              </a:ext>
            </a:extLst>
          </p:cNvPr>
          <p:cNvPicPr>
            <a:picLocks noGrp="1" noChangeAspect="1"/>
          </p:cNvPicPr>
          <p:nvPr>
            <p:ph idx="1"/>
          </p:nvPr>
        </p:nvPicPr>
        <p:blipFill>
          <a:blip r:embed="rId2"/>
          <a:stretch>
            <a:fillRect/>
          </a:stretch>
        </p:blipFill>
        <p:spPr>
          <a:xfrm>
            <a:off x="2396331" y="1828800"/>
            <a:ext cx="4351338" cy="4351338"/>
          </a:xfrm>
          <a:prstGeom prst="rect">
            <a:avLst/>
          </a:prstGeom>
        </p:spPr>
      </p:pic>
    </p:spTree>
    <p:extLst>
      <p:ext uri="{BB962C8B-B14F-4D97-AF65-F5344CB8AC3E}">
        <p14:creationId xmlns:p14="http://schemas.microsoft.com/office/powerpoint/2010/main" val="26609372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D289C11AA0AB44595EC353BBA768739" ma:contentTypeVersion="10" ma:contentTypeDescription="Create a new document." ma:contentTypeScope="" ma:versionID="d1c99731b95cc0e617e3398324fc2854">
  <xsd:schema xmlns:xsd="http://www.w3.org/2001/XMLSchema" xmlns:xs="http://www.w3.org/2001/XMLSchema" xmlns:p="http://schemas.microsoft.com/office/2006/metadata/properties" xmlns:ns2="c50467e4-2c06-4b72-b13b-ffd5a4dda326" xmlns:ns3="db2f98d1-a375-4e57-90a4-bf5b96f64ed3" targetNamespace="http://schemas.microsoft.com/office/2006/metadata/properties" ma:root="true" ma:fieldsID="8c1d73bc21da2064f814ae3196394a63" ns2:_="" ns3:_="">
    <xsd:import namespace="c50467e4-2c06-4b72-b13b-ffd5a4dda326"/>
    <xsd:import namespace="db2f98d1-a375-4e57-90a4-bf5b96f64ed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lcf76f155ced4ddcb4097134ff3c332f" minOccurs="0"/>
                <xsd:element ref="ns2:TaxCatchAll"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50467e4-2c06-4b72-b13b-ffd5a4dda326"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7cd0e2c5-efa8-4cfa-a88b-8e69209b900c}" ma:internalName="TaxCatchAll" ma:showField="CatchAllData" ma:web="c50467e4-2c06-4b72-b13b-ffd5a4dda326">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db2f98d1-a375-4e57-90a4-bf5b96f64ed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d45d3ac6-1551-48e8-8fc6-d83c23d0a2e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db2f98d1-a375-4e57-90a4-bf5b96f64ed3">
      <Terms xmlns="http://schemas.microsoft.com/office/infopath/2007/PartnerControls"/>
    </lcf76f155ced4ddcb4097134ff3c332f>
    <TaxCatchAll xmlns="c50467e4-2c06-4b72-b13b-ffd5a4dda326" xsi:nil="true"/>
  </documentManagement>
</p:properties>
</file>

<file path=customXml/itemProps1.xml><?xml version="1.0" encoding="utf-8"?>
<ds:datastoreItem xmlns:ds="http://schemas.openxmlformats.org/officeDocument/2006/customXml" ds:itemID="{9DD1A344-B63D-4AE8-BA55-A1B9A7C57179}">
  <ds:schemaRefs>
    <ds:schemaRef ds:uri="http://schemas.microsoft.com/sharepoint/v3/contenttype/forms"/>
  </ds:schemaRefs>
</ds:datastoreItem>
</file>

<file path=customXml/itemProps2.xml><?xml version="1.0" encoding="utf-8"?>
<ds:datastoreItem xmlns:ds="http://schemas.openxmlformats.org/officeDocument/2006/customXml" ds:itemID="{ABA37D95-7EE0-488A-9A75-D32E74574FDA}"/>
</file>

<file path=customXml/itemProps3.xml><?xml version="1.0" encoding="utf-8"?>
<ds:datastoreItem xmlns:ds="http://schemas.openxmlformats.org/officeDocument/2006/customXml" ds:itemID="{1C0B0726-258C-4E57-8068-9599F33DF1FB}">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
  <TotalTime>8202</TotalTime>
  <Words>4383</Words>
  <Application>Microsoft Office PowerPoint</Application>
  <PresentationFormat>On-screen Show (4:3)</PresentationFormat>
  <Paragraphs>453</Paragraphs>
  <Slides>52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52</vt:i4>
      </vt:variant>
    </vt:vector>
  </HeadingPairs>
  <TitlesOfParts>
    <vt:vector size="57" baseType="lpstr">
      <vt:lpstr>Arial</vt:lpstr>
      <vt:lpstr>Calibri</vt:lpstr>
      <vt:lpstr>Tahoma</vt:lpstr>
      <vt:lpstr>Verdana</vt:lpstr>
      <vt:lpstr>Office Theme</vt:lpstr>
      <vt:lpstr>PowerPoint Presentation</vt:lpstr>
      <vt:lpstr>Chapter 14 (Domain 2.6) Learning Objectives</vt:lpstr>
      <vt:lpstr>Embedded Systems</vt:lpstr>
      <vt:lpstr>Raspberry Pi</vt:lpstr>
      <vt:lpstr>Raspberry Pi</vt:lpstr>
      <vt:lpstr>Field Programmable Gate Arrays (FPGAs)</vt:lpstr>
      <vt:lpstr>Field Programmable Gate Arrays (FPGAs)</vt:lpstr>
      <vt:lpstr>Arduino</vt:lpstr>
      <vt:lpstr>Arduino</vt:lpstr>
      <vt:lpstr>Supervisory Control and Data Acquisition (SCADA) / Industrial Control System (ICS)</vt:lpstr>
      <vt:lpstr>Supervisory Control and Data Acquisition (SCADA) / Industrial Control System (ICS)</vt:lpstr>
      <vt:lpstr>Facilities</vt:lpstr>
      <vt:lpstr>Industrial</vt:lpstr>
      <vt:lpstr>Manufacturing</vt:lpstr>
      <vt:lpstr>Energy</vt:lpstr>
      <vt:lpstr>Logistics</vt:lpstr>
      <vt:lpstr>Internet of Things (IoT)</vt:lpstr>
      <vt:lpstr>Sensors</vt:lpstr>
      <vt:lpstr>Smart Devices</vt:lpstr>
      <vt:lpstr>Wearables</vt:lpstr>
      <vt:lpstr>Facility Automation</vt:lpstr>
      <vt:lpstr>Weak Defaults Automation</vt:lpstr>
      <vt:lpstr>Specialized Systems</vt:lpstr>
      <vt:lpstr>Medical Systems</vt:lpstr>
      <vt:lpstr>Medical Systems</vt:lpstr>
      <vt:lpstr>Vehicle Systems</vt:lpstr>
      <vt:lpstr>Aircraft Systems</vt:lpstr>
      <vt:lpstr>Smart Meters</vt:lpstr>
      <vt:lpstr>Smart Meters</vt:lpstr>
      <vt:lpstr>Voice over IP (VoIP)</vt:lpstr>
      <vt:lpstr>Heating, Ventilation, Air Conditioning (HVAC)</vt:lpstr>
      <vt:lpstr>Drones</vt:lpstr>
      <vt:lpstr>Multifunction Printers (MFPs)</vt:lpstr>
      <vt:lpstr>Real-time Operating Systems (RTOSs)</vt:lpstr>
      <vt:lpstr>Surveillance Systems</vt:lpstr>
      <vt:lpstr>System on a Chip (SoC)</vt:lpstr>
      <vt:lpstr>Communications Considerations</vt:lpstr>
      <vt:lpstr>5G</vt:lpstr>
      <vt:lpstr>Narrow-Band Radio</vt:lpstr>
      <vt:lpstr>Baseband Radio</vt:lpstr>
      <vt:lpstr>Subscriber Identity Module (SIM) Cards</vt:lpstr>
      <vt:lpstr>Zigbee</vt:lpstr>
      <vt:lpstr>Constraints</vt:lpstr>
      <vt:lpstr>Power</vt:lpstr>
      <vt:lpstr>Compute</vt:lpstr>
      <vt:lpstr>Network</vt:lpstr>
      <vt:lpstr>Cryptographic Functions</vt:lpstr>
      <vt:lpstr>Inability to Patch</vt:lpstr>
      <vt:lpstr>Authentication</vt:lpstr>
      <vt:lpstr>Range</vt:lpstr>
      <vt:lpstr>Cost</vt:lpstr>
      <vt:lpstr>Implied Trust</vt:lpstr>
    </vt:vector>
  </TitlesOfParts>
  <Company>MCCES BN Bravo Co DTS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Equipment Setup and Description</dc:title>
  <dc:subject>GBS(TGRS)</dc:subject>
  <dc:creator>Jimmie.Binford</dc:creator>
  <cp:keywords>GBS, RBM, Satellite</cp:keywords>
  <dc:description>This is a working presentation that can be updated readily to keep in tune with updates done to the Lesson Plan for GB.01.01 GBS Equipment Description and Setup.</dc:description>
  <cp:lastModifiedBy>Ken Hunnicutt</cp:lastModifiedBy>
  <cp:revision>241</cp:revision>
  <dcterms:created xsi:type="dcterms:W3CDTF">2007-03-12T15:36:22Z</dcterms:created>
  <dcterms:modified xsi:type="dcterms:W3CDTF">2022-09-16T15:18:09Z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TC100690451033</vt:lpwstr>
  </property>
  <property fmtid="{D5CDD505-2E9C-101B-9397-08002B2CF9AE}" pid="3" name="ContentTypeId">
    <vt:lpwstr>0x0101006D289C11AA0AB44595EC353BBA768739</vt:lpwstr>
  </property>
</Properties>
</file>

<file path=docProps/thumbnail.jpeg>
</file>